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2" r:id="rId4"/>
    <p:sldId id="257" r:id="rId5"/>
    <p:sldId id="264" r:id="rId6"/>
    <p:sldId id="265" r:id="rId7"/>
    <p:sldId id="267" r:id="rId8"/>
    <p:sldId id="268" r:id="rId9"/>
    <p:sldId id="269" r:id="rId10"/>
    <p:sldId id="270" r:id="rId11"/>
    <p:sldId id="271" r:id="rId12"/>
    <p:sldId id="272" r:id="rId13"/>
    <p:sldId id="273" r:id="rId14"/>
    <p:sldId id="274" r:id="rId15"/>
    <p:sldId id="275" r:id="rId16"/>
    <p:sldId id="277" r:id="rId17"/>
    <p:sldId id="259" r:id="rId18"/>
    <p:sldId id="278" r:id="rId19"/>
    <p:sldId id="263" r:id="rId20"/>
    <p:sldId id="26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9" autoAdjust="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sorterViewPr>
    <p:cViewPr>
      <p:scale>
        <a:sx n="100" d="100"/>
        <a:sy n="100" d="100"/>
      </p:scale>
      <p:origin x="0" y="10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3D093E2-9024-4869-911C-A6937822D2FC}" type="datetimeFigureOut">
              <a:rPr lang="en-NZ" smtClean="0"/>
              <a:t>13/05/2014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normAutofit/>
          </a:bodyPr>
          <a:lstStyle/>
          <a:p>
            <a:fld id="{CCA862BC-6BB9-417C-985F-00EF9C37E4F7}" type="slidenum">
              <a:rPr lang="en-NZ" smtClean="0"/>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D093E2-9024-4869-911C-A6937822D2FC}" type="datetimeFigureOut">
              <a:rPr lang="en-NZ" smtClean="0"/>
              <a:t>13/05/2014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CA862BC-6BB9-417C-985F-00EF9C37E4F7}" type="slidenum">
              <a:rPr lang="en-NZ" smtClean="0"/>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D093E2-9024-4869-911C-A6937822D2FC}" type="datetimeFigureOut">
              <a:rPr lang="en-NZ" smtClean="0"/>
              <a:t>13/05/2014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CA862BC-6BB9-417C-985F-00EF9C37E4F7}" type="slidenum">
              <a:rPr lang="en-NZ" smtClean="0"/>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600201"/>
            <a:ext cx="77724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3D093E2-9024-4869-911C-A6937822D2FC}" type="datetimeFigureOut">
              <a:rPr lang="en-NZ" smtClean="0"/>
              <a:t>13/05/2014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CA862BC-6BB9-417C-985F-00EF9C37E4F7}" type="slidenum">
              <a:rPr lang="en-NZ" smtClean="0"/>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3D093E2-9024-4869-911C-A6937822D2FC}" type="datetimeFigureOut">
              <a:rPr lang="en-NZ" smtClean="0"/>
              <a:t>13/05/2014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CA862BC-6BB9-417C-985F-00EF9C37E4F7}" type="slidenum">
              <a:rPr lang="en-NZ" smtClean="0"/>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23D093E2-9024-4869-911C-A6937822D2FC}" type="datetimeFigureOut">
              <a:rPr lang="en-NZ" smtClean="0"/>
              <a:t>13/05/2014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CCA862BC-6BB9-417C-985F-00EF9C37E4F7}" type="slidenum">
              <a:rPr lang="en-NZ" smtClean="0"/>
              <a:t>‹#›</a:t>
            </a:fld>
            <a:endParaRPr lang="en-NZ"/>
          </a:p>
        </p:txBody>
      </p:sp>
      <p:sp>
        <p:nvSpPr>
          <p:cNvPr id="13" name="Content Placeholder 12"/>
          <p:cNvSpPr>
            <a:spLocks noGrp="1"/>
          </p:cNvSpPr>
          <p:nvPr>
            <p:ph sz="quarter" idx="13"/>
          </p:nvPr>
        </p:nvSpPr>
        <p:spPr>
          <a:xfrm>
            <a:off x="6858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23D093E2-9024-4869-911C-A6937822D2FC}" type="datetimeFigureOut">
              <a:rPr lang="en-NZ" smtClean="0"/>
              <a:t>13/05/2014</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CCA862BC-6BB9-417C-985F-00EF9C37E4F7}" type="slidenum">
              <a:rPr lang="en-NZ" smtClean="0"/>
              <a:t>‹#›</a:t>
            </a:fld>
            <a:endParaRPr lang="en-NZ"/>
          </a:p>
        </p:txBody>
      </p:sp>
      <p:sp>
        <p:nvSpPr>
          <p:cNvPr id="15" name="Content Placeholder 14"/>
          <p:cNvSpPr>
            <a:spLocks noGrp="1"/>
          </p:cNvSpPr>
          <p:nvPr>
            <p:ph sz="quarter" idx="13"/>
          </p:nvPr>
        </p:nvSpPr>
        <p:spPr>
          <a:xfrm>
            <a:off x="6858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23D093E2-9024-4869-911C-A6937822D2FC}" type="datetimeFigureOut">
              <a:rPr lang="en-NZ" smtClean="0"/>
              <a:t>13/05/2014</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CCA862BC-6BB9-417C-985F-00EF9C37E4F7}" type="slidenum">
              <a:rPr lang="en-NZ" smtClean="0"/>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23D093E2-9024-4869-911C-A6937822D2FC}" type="datetimeFigureOut">
              <a:rPr lang="en-NZ" smtClean="0"/>
              <a:t>13/05/2014</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CCA862BC-6BB9-417C-985F-00EF9C37E4F7}" type="slidenum">
              <a:rPr lang="en-NZ" smtClean="0"/>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23D093E2-9024-4869-911C-A6937822D2FC}" type="datetimeFigureOut">
              <a:rPr lang="en-NZ" smtClean="0"/>
              <a:t>13/05/2014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CCA862BC-6BB9-417C-985F-00EF9C37E4F7}" type="slidenum">
              <a:rPr lang="en-NZ" smtClean="0"/>
              <a:t>‹#›</a:t>
            </a:fld>
            <a:endParaRPr lang="en-NZ"/>
          </a:p>
        </p:txBody>
      </p:sp>
      <p:sp>
        <p:nvSpPr>
          <p:cNvPr id="13" name="Content Placeholder 12"/>
          <p:cNvSpPr>
            <a:spLocks noGrp="1"/>
          </p:cNvSpPr>
          <p:nvPr>
            <p:ph sz="quarter" idx="13"/>
          </p:nvPr>
        </p:nvSpPr>
        <p:spPr>
          <a:xfrm>
            <a:off x="4572000" y="609600"/>
            <a:ext cx="38862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23D093E2-9024-4869-911C-A6937822D2FC}" type="datetimeFigureOut">
              <a:rPr lang="en-NZ" smtClean="0"/>
              <a:t>13/05/2014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CCA862BC-6BB9-417C-985F-00EF9C37E4F7}" type="slidenum">
              <a:rPr lang="en-NZ" smtClean="0"/>
              <a:t>‹#›</a:t>
            </a:fld>
            <a:endParaRPr lang="en-NZ"/>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23D093E2-9024-4869-911C-A6937822D2FC}" type="datetimeFigureOut">
              <a:rPr lang="en-NZ" smtClean="0"/>
              <a:t>13/05/2014</a:t>
            </a:fld>
            <a:endParaRPr lang="en-NZ"/>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en-NZ"/>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CCA862BC-6BB9-417C-985F-00EF9C37E4F7}" type="slidenum">
              <a:rPr lang="en-NZ" smtClean="0"/>
              <a:t>‹#›</a:t>
            </a:fld>
            <a:endParaRPr lang="en-NZ"/>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google.co.nz/url?sa=i&amp;rct=j&amp;q=little%20story%20creator&amp;source=images&amp;cd=&amp;cad=rja&amp;uact=8&amp;docid=-OMgOeZnSHp3xM&amp;tbnid=YE-qXA8Itk1yVM:&amp;ved=0CAUQjRw&amp;url=http://www.appymall.com/blog/2013/11/11/todays-free-apps-are-splash-math-grades-1-5-little-story-creator-grammar-fun-adventures-of-puppup-autism-emotion-bitsboard-feed-me-preschool/&amp;ei=-hBwU4aOAsqMkwWix4HoCA&amp;bvm=bv.66330100,d.dGc&amp;psig=AFQjCNHMt3RIoKbDOJd_nhQt7hw-ESmPRg&amp;ust=1399939699998591"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3.jpeg"/><Relationship Id="rId7" Type="http://schemas.openxmlformats.org/officeDocument/2006/relationships/image" Target="../media/image28.png"/><Relationship Id="rId2" Type="http://schemas.openxmlformats.org/officeDocument/2006/relationships/hyperlink" Target="http://www.google.co.nz/url?sa=i&amp;rct=j&amp;q=little%20story%20creator&amp;source=images&amp;cd=&amp;cad=rja&amp;uact=8&amp;docid=-OMgOeZnSHp3xM&amp;tbnid=YE-qXA8Itk1yVM:&amp;ved=0CAUQjRw&amp;url=http://www.appymall.com/blog/2013/11/11/todays-free-apps-are-splash-math-grades-1-5-little-story-creator-grammar-fun-adventures-of-puppup-autism-emotion-bitsboard-feed-me-preschool/&amp;ei=-hBwU4aOAsqMkwWix4HoCA&amp;bvm=bv.66330100,d.dGc&amp;psig=AFQjCNHMt3RIoKbDOJd_nhQt7hw-ESmPRg&amp;ust=1399939699998591" TargetMode="Externa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25.png"/><Relationship Id="rId4" Type="http://schemas.openxmlformats.org/officeDocument/2006/relationships/image" Target="../media/image24.jpg"/><Relationship Id="rId9"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98" y="0"/>
            <a:ext cx="9131202" cy="6867625"/>
          </a:xfrm>
          <a:prstGeom prst="rect">
            <a:avLst/>
          </a:prstGeom>
        </p:spPr>
      </p:pic>
      <p:sp>
        <p:nvSpPr>
          <p:cNvPr id="3" name="TextBox 2"/>
          <p:cNvSpPr txBox="1"/>
          <p:nvPr/>
        </p:nvSpPr>
        <p:spPr>
          <a:xfrm>
            <a:off x="2483768" y="332656"/>
            <a:ext cx="4536504" cy="584775"/>
          </a:xfrm>
          <a:prstGeom prst="rect">
            <a:avLst/>
          </a:prstGeom>
          <a:noFill/>
        </p:spPr>
        <p:txBody>
          <a:bodyPr wrap="square" rtlCol="0">
            <a:spAutoFit/>
          </a:bodyPr>
          <a:lstStyle/>
          <a:p>
            <a:pPr algn="ctr"/>
            <a:r>
              <a:rPr lang="en-NZ" sz="3200" dirty="0" smtClean="0">
                <a:solidFill>
                  <a:schemeClr val="bg2">
                    <a:lumMod val="10000"/>
                  </a:schemeClr>
                </a:solidFill>
              </a:rPr>
              <a:t>ICT PD Term 2 Week 2</a:t>
            </a:r>
            <a:endParaRPr lang="en-NZ" sz="3200" dirty="0">
              <a:solidFill>
                <a:schemeClr val="bg2">
                  <a:lumMod val="10000"/>
                </a:schemeClr>
              </a:solidFill>
            </a:endParaRPr>
          </a:p>
        </p:txBody>
      </p:sp>
    </p:spTree>
    <p:extLst>
      <p:ext uri="{BB962C8B-B14F-4D97-AF65-F5344CB8AC3E}">
        <p14:creationId xmlns:p14="http://schemas.microsoft.com/office/powerpoint/2010/main" val="31436850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906" y="188640"/>
            <a:ext cx="3131030" cy="923330"/>
          </a:xfrm>
          <a:prstGeom prst="rect">
            <a:avLst/>
          </a:prstGeom>
          <a:noFill/>
        </p:spPr>
        <p:txBody>
          <a:bodyPr wrap="square" lIns="91440" tIns="45720" rIns="91440" bIns="45720">
            <a:spAutoFit/>
          </a:bodyPr>
          <a:lstStyle/>
          <a:p>
            <a:pPr algn="ctr"/>
            <a:r>
              <a:rPr lang="en-US" sz="5400" b="1" dirty="0" smtClean="0">
                <a:ln w="10541" cmpd="sng">
                  <a:solidFill>
                    <a:srgbClr val="7D7D7D">
                      <a:tint val="100000"/>
                      <a:shade val="100000"/>
                      <a:satMod val="110000"/>
                    </a:srgbClr>
                  </a:solidFill>
                  <a:prstDash val="solid"/>
                </a:ln>
                <a:solidFill>
                  <a:srgbClr val="FFFF00"/>
                </a:solidFill>
              </a:rPr>
              <a:t>Jackie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936" y="380681"/>
            <a:ext cx="864096" cy="864096"/>
          </a:xfrm>
          <a:prstGeom prst="rect">
            <a:avLst/>
          </a:prstGeom>
        </p:spPr>
      </p:pic>
      <p:sp>
        <p:nvSpPr>
          <p:cNvPr id="5" name="TextBox 4"/>
          <p:cNvSpPr txBox="1"/>
          <p:nvPr/>
        </p:nvSpPr>
        <p:spPr>
          <a:xfrm>
            <a:off x="864906" y="1111970"/>
            <a:ext cx="3491070" cy="369332"/>
          </a:xfrm>
          <a:prstGeom prst="rect">
            <a:avLst/>
          </a:prstGeom>
          <a:noFill/>
        </p:spPr>
        <p:txBody>
          <a:bodyPr wrap="square" rtlCol="0">
            <a:spAutoFit/>
          </a:bodyPr>
          <a:lstStyle/>
          <a:p>
            <a:r>
              <a:rPr lang="en-NZ" dirty="0" err="1" smtClean="0"/>
              <a:t>MakeBelievesComix</a:t>
            </a:r>
            <a:endParaRPr lang="en-NZ"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0381" y="1700808"/>
            <a:ext cx="4715206" cy="3368004"/>
          </a:xfrm>
          <a:prstGeom prst="rect">
            <a:avLst/>
          </a:prstGeom>
        </p:spPr>
      </p:pic>
    </p:spTree>
    <p:extLst>
      <p:ext uri="{BB962C8B-B14F-4D97-AF65-F5344CB8AC3E}">
        <p14:creationId xmlns:p14="http://schemas.microsoft.com/office/powerpoint/2010/main" val="19143566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65706" y="58234"/>
            <a:ext cx="1564574" cy="2073168"/>
            <a:chOff x="165706" y="58234"/>
            <a:chExt cx="1564574" cy="2073168"/>
          </a:xfrm>
        </p:grpSpPr>
        <p:pic>
          <p:nvPicPr>
            <p:cNvPr id="5" name="Picture 2" descr="http://a120.phobos.apple.com/us/r30/Purple/v4/49/ad/75/49ad7559-6d96-7f41-544a-7e1118330e35/mzl.pyhawfbr.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465" y="58234"/>
              <a:ext cx="1230153" cy="123015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65706" y="1485071"/>
              <a:ext cx="1564574" cy="646331"/>
            </a:xfrm>
            <a:prstGeom prst="rect">
              <a:avLst/>
            </a:prstGeom>
            <a:noFill/>
          </p:spPr>
          <p:txBody>
            <a:bodyPr wrap="square" rtlCol="0">
              <a:spAutoFit/>
            </a:bodyPr>
            <a:lstStyle/>
            <a:p>
              <a:pPr algn="ctr"/>
              <a:r>
                <a:rPr lang="en-NZ" dirty="0" smtClean="0"/>
                <a:t>Little Story Creator</a:t>
              </a:r>
              <a:endParaRPr lang="en-NZ" dirty="0"/>
            </a:p>
          </p:txBody>
        </p:sp>
      </p:grpSp>
      <p:sp>
        <p:nvSpPr>
          <p:cNvPr id="7" name="Rectangle 6"/>
          <p:cNvSpPr/>
          <p:nvPr/>
        </p:nvSpPr>
        <p:spPr>
          <a:xfrm>
            <a:off x="1764684" y="712296"/>
            <a:ext cx="6839764" cy="4770537"/>
          </a:xfrm>
          <a:prstGeom prst="rect">
            <a:avLst/>
          </a:prstGeom>
        </p:spPr>
        <p:txBody>
          <a:bodyPr wrap="square">
            <a:spAutoFit/>
          </a:bodyPr>
          <a:lstStyle/>
          <a:p>
            <a:r>
              <a:rPr lang="en-NZ" sz="1600" dirty="0" smtClean="0"/>
              <a:t>Little </a:t>
            </a:r>
            <a:r>
              <a:rPr lang="en-NZ" sz="1600" dirty="0"/>
              <a:t>Story Maker offers a magical way to enjoy your personal pictures and stories with your child.</a:t>
            </a:r>
            <a:br>
              <a:rPr lang="en-NZ" sz="1600" dirty="0"/>
            </a:br>
            <a:r>
              <a:rPr lang="en-NZ" sz="1600" dirty="0"/>
              <a:t/>
            </a:r>
            <a:br>
              <a:rPr lang="en-NZ" sz="1600" dirty="0"/>
            </a:br>
            <a:r>
              <a:rPr lang="en-NZ" sz="1600" dirty="0"/>
              <a:t>The little ones will love to hear stories with pictures of people and places they are familiar with. </a:t>
            </a:r>
            <a:br>
              <a:rPr lang="en-NZ" sz="1600" dirty="0"/>
            </a:br>
            <a:r>
              <a:rPr lang="en-NZ" sz="1600" dirty="0"/>
              <a:t>Older kids, will love the stories and the ability to easily create stories all on their own. </a:t>
            </a:r>
            <a:br>
              <a:rPr lang="en-NZ" sz="1600" dirty="0"/>
            </a:br>
            <a:r>
              <a:rPr lang="en-NZ" sz="1600" dirty="0"/>
              <a:t/>
            </a:r>
            <a:br>
              <a:rPr lang="en-NZ" sz="1600" dirty="0"/>
            </a:br>
            <a:r>
              <a:rPr lang="en-NZ" sz="1600" dirty="0"/>
              <a:t>WHY PARENTS AND TEACHERS LOVE IT</a:t>
            </a:r>
            <a:br>
              <a:rPr lang="en-NZ" sz="1600" dirty="0"/>
            </a:br>
            <a:r>
              <a:rPr lang="en-NZ" sz="1600" dirty="0"/>
              <a:t/>
            </a:r>
            <a:br>
              <a:rPr lang="en-NZ" sz="1600" dirty="0"/>
            </a:br>
            <a:r>
              <a:rPr lang="en-NZ" sz="1600" dirty="0"/>
              <a:t>- Creating your own story with Little Story Maker is as simple as a click</a:t>
            </a:r>
            <a:br>
              <a:rPr lang="en-NZ" sz="1600" dirty="0"/>
            </a:br>
            <a:r>
              <a:rPr lang="en-NZ" sz="1600" dirty="0"/>
              <a:t>- Click to add a new story</a:t>
            </a:r>
            <a:br>
              <a:rPr lang="en-NZ" sz="1600" dirty="0"/>
            </a:br>
            <a:r>
              <a:rPr lang="en-NZ" sz="1600" dirty="0"/>
              <a:t>- Give the story a name</a:t>
            </a:r>
            <a:br>
              <a:rPr lang="en-NZ" sz="1600" dirty="0"/>
            </a:br>
            <a:r>
              <a:rPr lang="en-NZ" sz="1600" dirty="0"/>
              <a:t>- Add photo, text and record</a:t>
            </a:r>
            <a:br>
              <a:rPr lang="en-NZ" sz="1600" dirty="0"/>
            </a:br>
            <a:r>
              <a:rPr lang="en-NZ" sz="1600" dirty="0"/>
              <a:t>- Voila, your first story is ready to be shared</a:t>
            </a:r>
            <a:br>
              <a:rPr lang="en-NZ" sz="1600" dirty="0"/>
            </a:br>
            <a:r>
              <a:rPr lang="en-NZ" sz="1600" dirty="0"/>
              <a:t/>
            </a:r>
            <a:br>
              <a:rPr lang="en-NZ" sz="1600" dirty="0"/>
            </a:br>
            <a:r>
              <a:rPr lang="en-NZ" sz="1600" dirty="0"/>
              <a:t>In Little Story Maker, you can create an unlimited number of personal stories. The only limit is your</a:t>
            </a:r>
            <a:br>
              <a:rPr lang="en-NZ" sz="1600" dirty="0"/>
            </a:br>
            <a:r>
              <a:rPr lang="en-NZ" sz="1600" dirty="0"/>
              <a:t>creativity.</a:t>
            </a:r>
            <a:endParaRPr lang="en-NZ" sz="1600" dirty="0">
              <a:effectLst/>
            </a:endParaRPr>
          </a:p>
        </p:txBody>
      </p:sp>
    </p:spTree>
    <p:extLst>
      <p:ext uri="{BB962C8B-B14F-4D97-AF65-F5344CB8AC3E}">
        <p14:creationId xmlns:p14="http://schemas.microsoft.com/office/powerpoint/2010/main" val="18336575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91680" y="1967454"/>
            <a:ext cx="6839764" cy="2585323"/>
          </a:xfrm>
          <a:prstGeom prst="rect">
            <a:avLst/>
          </a:prstGeom>
        </p:spPr>
        <p:txBody>
          <a:bodyPr wrap="square">
            <a:spAutoFit/>
          </a:bodyPr>
          <a:lstStyle/>
          <a:p>
            <a:r>
              <a:rPr lang="en-NZ" dirty="0"/>
              <a:t>Over 1,500,000 downloads! </a:t>
            </a:r>
            <a:r>
              <a:rPr lang="en-NZ" dirty="0" err="1"/>
              <a:t>Videolicious</a:t>
            </a:r>
            <a:r>
              <a:rPr lang="en-NZ" dirty="0"/>
              <a:t> 3 is beautifully designed to make high quality video creation even easier and faster! Instantly weave together interviews, videos, photos, music and more into a sophisticated video production—in seconds. Just talk and tap—or watch and tap—to make the perfect video. Already an essential app for journalists at the world’s biggest newspapers, magazines, television and radio stations, as well as marketing and sales professionals, educators, and students, </a:t>
            </a:r>
            <a:r>
              <a:rPr lang="en-NZ" dirty="0" err="1"/>
              <a:t>Videolicious</a:t>
            </a:r>
            <a:r>
              <a:rPr lang="en-NZ" dirty="0"/>
              <a:t> can help anyone unlock the power of video to tell incredible stories.</a:t>
            </a:r>
            <a:endParaRPr lang="en-NZ" dirty="0">
              <a:effectLst/>
            </a:endParaRPr>
          </a:p>
        </p:txBody>
      </p:sp>
      <p:grpSp>
        <p:nvGrpSpPr>
          <p:cNvPr id="8" name="Group 7"/>
          <p:cNvGrpSpPr/>
          <p:nvPr/>
        </p:nvGrpSpPr>
        <p:grpSpPr>
          <a:xfrm>
            <a:off x="107504" y="188640"/>
            <a:ext cx="1327355" cy="1774089"/>
            <a:chOff x="2380549" y="80314"/>
            <a:chExt cx="1327355" cy="1774089"/>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4896" y="80314"/>
              <a:ext cx="1224136" cy="1224136"/>
            </a:xfrm>
            <a:prstGeom prst="rect">
              <a:avLst/>
            </a:prstGeom>
          </p:spPr>
        </p:pic>
        <p:sp>
          <p:nvSpPr>
            <p:cNvPr id="10" name="Rectangle 9"/>
            <p:cNvSpPr/>
            <p:nvPr/>
          </p:nvSpPr>
          <p:spPr>
            <a:xfrm>
              <a:off x="2380549" y="1485071"/>
              <a:ext cx="1327355" cy="369332"/>
            </a:xfrm>
            <a:prstGeom prst="rect">
              <a:avLst/>
            </a:prstGeom>
          </p:spPr>
          <p:txBody>
            <a:bodyPr wrap="square">
              <a:spAutoFit/>
            </a:bodyPr>
            <a:lstStyle/>
            <a:p>
              <a:pPr algn="ctr"/>
              <a:r>
                <a:rPr lang="en-NZ" dirty="0" err="1" smtClean="0"/>
                <a:t>Videolicious</a:t>
              </a:r>
              <a:endParaRPr lang="en-NZ" dirty="0"/>
            </a:p>
          </p:txBody>
        </p:sp>
      </p:grpSp>
    </p:spTree>
    <p:extLst>
      <p:ext uri="{BB962C8B-B14F-4D97-AF65-F5344CB8AC3E}">
        <p14:creationId xmlns:p14="http://schemas.microsoft.com/office/powerpoint/2010/main" val="28514344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23528" y="404664"/>
            <a:ext cx="1351054" cy="1770465"/>
            <a:chOff x="4932040" y="83938"/>
            <a:chExt cx="1351054" cy="1770465"/>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040" y="83938"/>
              <a:ext cx="1351054" cy="1351054"/>
            </a:xfrm>
            <a:prstGeom prst="rect">
              <a:avLst/>
            </a:prstGeom>
          </p:spPr>
        </p:pic>
        <p:sp>
          <p:nvSpPr>
            <p:cNvPr id="13" name="TextBox 12"/>
            <p:cNvSpPr txBox="1"/>
            <p:nvPr/>
          </p:nvSpPr>
          <p:spPr>
            <a:xfrm>
              <a:off x="4932040" y="1485071"/>
              <a:ext cx="1351054" cy="369332"/>
            </a:xfrm>
            <a:prstGeom prst="rect">
              <a:avLst/>
            </a:prstGeom>
            <a:noFill/>
          </p:spPr>
          <p:txBody>
            <a:bodyPr wrap="square" rtlCol="0">
              <a:spAutoFit/>
            </a:bodyPr>
            <a:lstStyle/>
            <a:p>
              <a:r>
                <a:rPr lang="en-NZ" dirty="0" err="1" smtClean="0"/>
                <a:t>VidRhythm</a:t>
              </a:r>
              <a:endParaRPr lang="en-NZ" dirty="0"/>
            </a:p>
          </p:txBody>
        </p:sp>
      </p:grpSp>
      <p:sp>
        <p:nvSpPr>
          <p:cNvPr id="3" name="Rectangle 2"/>
          <p:cNvSpPr/>
          <p:nvPr/>
        </p:nvSpPr>
        <p:spPr>
          <a:xfrm>
            <a:off x="2699792" y="1605286"/>
            <a:ext cx="4572000" cy="1200329"/>
          </a:xfrm>
          <a:prstGeom prst="rect">
            <a:avLst/>
          </a:prstGeom>
        </p:spPr>
        <p:txBody>
          <a:bodyPr>
            <a:spAutoFit/>
          </a:bodyPr>
          <a:lstStyle/>
          <a:p>
            <a:r>
              <a:rPr lang="en-NZ" dirty="0"/>
              <a:t/>
            </a:r>
            <a:br>
              <a:rPr lang="en-NZ" dirty="0"/>
            </a:br>
            <a:r>
              <a:rPr lang="en-NZ" dirty="0"/>
              <a:t>Video-sample yourself, your friends, your pets, ANYTHING, and watch </a:t>
            </a:r>
            <a:r>
              <a:rPr lang="en-NZ" dirty="0" err="1"/>
              <a:t>VidRhythm</a:t>
            </a:r>
            <a:r>
              <a:rPr lang="en-NZ" dirty="0"/>
              <a:t> instantly mash it up into a crazy video remix!</a:t>
            </a:r>
          </a:p>
        </p:txBody>
      </p:sp>
    </p:spTree>
    <p:extLst>
      <p:ext uri="{BB962C8B-B14F-4D97-AF65-F5344CB8AC3E}">
        <p14:creationId xmlns:p14="http://schemas.microsoft.com/office/powerpoint/2010/main" val="2206478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64684" y="712296"/>
            <a:ext cx="6839764" cy="3046988"/>
          </a:xfrm>
          <a:prstGeom prst="rect">
            <a:avLst/>
          </a:prstGeom>
        </p:spPr>
        <p:txBody>
          <a:bodyPr wrap="square">
            <a:spAutoFit/>
          </a:bodyPr>
          <a:lstStyle/>
          <a:p>
            <a:r>
              <a:rPr lang="en-NZ" sz="2400" dirty="0" err="1"/>
              <a:t>Tellagami</a:t>
            </a:r>
            <a:r>
              <a:rPr lang="en-NZ" sz="2400" dirty="0"/>
              <a:t> is a mobile app that lets you create and share a quick animated video called a </a:t>
            </a:r>
            <a:r>
              <a:rPr lang="en-NZ" sz="2400" dirty="0" err="1"/>
              <a:t>Gami</a:t>
            </a:r>
            <a:r>
              <a:rPr lang="en-NZ" sz="2400" dirty="0"/>
              <a:t>.</a:t>
            </a:r>
            <a:br>
              <a:rPr lang="en-NZ" sz="2400" dirty="0"/>
            </a:br>
            <a:r>
              <a:rPr lang="en-NZ" sz="2400" dirty="0"/>
              <a:t/>
            </a:r>
            <a:br>
              <a:rPr lang="en-NZ" sz="2400" dirty="0"/>
            </a:br>
            <a:r>
              <a:rPr lang="en-NZ" sz="2400" dirty="0"/>
              <a:t>A </a:t>
            </a:r>
            <a:r>
              <a:rPr lang="en-NZ" sz="2400" dirty="0" err="1"/>
              <a:t>Gami</a:t>
            </a:r>
            <a:r>
              <a:rPr lang="en-NZ" sz="2400" dirty="0"/>
              <a:t> can be an exciting tweet or status update. It can be a fun way to tell a story. It can be a thank you message or a vacation postcard. It can be a birthday greeting, party invite or cool way to share photos. The possibilities are endless!</a:t>
            </a:r>
            <a:endParaRPr lang="en-NZ" sz="2400" dirty="0">
              <a:effectLst/>
            </a:endParaRPr>
          </a:p>
        </p:txBody>
      </p:sp>
      <p:grpSp>
        <p:nvGrpSpPr>
          <p:cNvPr id="8" name="Group 7"/>
          <p:cNvGrpSpPr/>
          <p:nvPr/>
        </p:nvGrpSpPr>
        <p:grpSpPr>
          <a:xfrm>
            <a:off x="179512" y="158987"/>
            <a:ext cx="1152128" cy="1660526"/>
            <a:chOff x="7596336" y="158987"/>
            <a:chExt cx="1152128" cy="1660526"/>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6336" y="158987"/>
              <a:ext cx="1152128" cy="1152128"/>
            </a:xfrm>
            <a:prstGeom prst="rect">
              <a:avLst/>
            </a:prstGeom>
          </p:spPr>
        </p:pic>
        <p:sp>
          <p:nvSpPr>
            <p:cNvPr id="10" name="Rectangle 9"/>
            <p:cNvSpPr/>
            <p:nvPr/>
          </p:nvSpPr>
          <p:spPr>
            <a:xfrm>
              <a:off x="7659760" y="1450181"/>
              <a:ext cx="1025281" cy="369332"/>
            </a:xfrm>
            <a:prstGeom prst="rect">
              <a:avLst/>
            </a:prstGeom>
          </p:spPr>
          <p:txBody>
            <a:bodyPr wrap="none">
              <a:spAutoFit/>
            </a:bodyPr>
            <a:lstStyle/>
            <a:p>
              <a:pPr algn="ctr"/>
              <a:r>
                <a:rPr lang="en-NZ" dirty="0" err="1" smtClean="0"/>
                <a:t>Tellagami</a:t>
              </a:r>
              <a:endParaRPr lang="en-NZ" dirty="0"/>
            </a:p>
          </p:txBody>
        </p:sp>
      </p:grpSp>
    </p:spTree>
    <p:extLst>
      <p:ext uri="{BB962C8B-B14F-4D97-AF65-F5344CB8AC3E}">
        <p14:creationId xmlns:p14="http://schemas.microsoft.com/office/powerpoint/2010/main" val="1507771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07704" y="1124744"/>
            <a:ext cx="6839764" cy="4216539"/>
          </a:xfrm>
          <a:prstGeom prst="rect">
            <a:avLst/>
          </a:prstGeom>
        </p:spPr>
        <p:txBody>
          <a:bodyPr wrap="square">
            <a:spAutoFit/>
          </a:bodyPr>
          <a:lstStyle/>
          <a:p>
            <a:r>
              <a:rPr lang="en-NZ" dirty="0"/>
              <a:t>Turn your iPad into your personal interactive whiteboard!</a:t>
            </a:r>
            <a:br>
              <a:rPr lang="en-NZ" dirty="0"/>
            </a:br>
            <a:r>
              <a:rPr lang="en-NZ" dirty="0"/>
              <a:t/>
            </a:r>
            <a:br>
              <a:rPr lang="en-NZ" dirty="0"/>
            </a:br>
            <a:r>
              <a:rPr lang="en-NZ" dirty="0" err="1"/>
              <a:t>ShowMe</a:t>
            </a:r>
            <a:r>
              <a:rPr lang="en-NZ" dirty="0"/>
              <a:t> allows you to record voice-over whiteboard tutorials and share them online. </a:t>
            </a:r>
            <a:br>
              <a:rPr lang="en-NZ" dirty="0"/>
            </a:br>
            <a:r>
              <a:rPr lang="en-NZ" dirty="0"/>
              <a:t/>
            </a:r>
            <a:br>
              <a:rPr lang="en-NZ" dirty="0"/>
            </a:br>
            <a:r>
              <a:rPr lang="en-NZ" dirty="0"/>
              <a:t/>
            </a:r>
            <a:br>
              <a:rPr lang="en-NZ" dirty="0"/>
            </a:br>
            <a:r>
              <a:rPr lang="en-NZ" dirty="0"/>
              <a:t/>
            </a:r>
            <a:br>
              <a:rPr lang="en-NZ" dirty="0"/>
            </a:br>
            <a:r>
              <a:rPr lang="en-NZ" dirty="0"/>
              <a:t>- Easily explain a range of </a:t>
            </a:r>
            <a:r>
              <a:rPr lang="en-NZ" dirty="0" smtClean="0"/>
              <a:t>topics.</a:t>
            </a:r>
            <a:r>
              <a:rPr lang="en-NZ" dirty="0"/>
              <a:t/>
            </a:r>
            <a:br>
              <a:rPr lang="en-NZ" dirty="0"/>
            </a:br>
            <a:r>
              <a:rPr lang="en-NZ" dirty="0"/>
              <a:t>- </a:t>
            </a:r>
            <a:r>
              <a:rPr lang="en-NZ" dirty="0" smtClean="0"/>
              <a:t>How did I do it.</a:t>
            </a:r>
            <a:r>
              <a:rPr lang="en-NZ" dirty="0"/>
              <a:t/>
            </a:r>
            <a:br>
              <a:rPr lang="en-NZ" dirty="0"/>
            </a:br>
            <a:r>
              <a:rPr lang="en-NZ" dirty="0"/>
              <a:t>- Attach a personal message to any travel photos you want to share</a:t>
            </a:r>
            <a:br>
              <a:rPr lang="en-NZ" dirty="0"/>
            </a:br>
            <a:r>
              <a:rPr lang="en-NZ" dirty="0"/>
              <a:t>- Diagram offensive and defensive strategies for sports</a:t>
            </a:r>
            <a:br>
              <a:rPr lang="en-NZ" dirty="0"/>
            </a:br>
            <a:r>
              <a:rPr lang="en-NZ" dirty="0"/>
              <a:t>- Grade student </a:t>
            </a:r>
            <a:r>
              <a:rPr lang="en-NZ" dirty="0" smtClean="0"/>
              <a:t>or each </a:t>
            </a:r>
            <a:r>
              <a:rPr lang="en-NZ" dirty="0" err="1" smtClean="0"/>
              <a:t>otherswork</a:t>
            </a:r>
            <a:r>
              <a:rPr lang="en-NZ" dirty="0" smtClean="0"/>
              <a:t> </a:t>
            </a:r>
            <a:r>
              <a:rPr lang="en-NZ" dirty="0"/>
              <a:t>with commentary explaining the reasoning behind their performance</a:t>
            </a:r>
            <a:br>
              <a:rPr lang="en-NZ" dirty="0"/>
            </a:br>
            <a:r>
              <a:rPr lang="en-NZ" dirty="0"/>
              <a:t/>
            </a:r>
            <a:br>
              <a:rPr lang="en-NZ" dirty="0"/>
            </a:br>
            <a:endParaRPr lang="en-NZ" sz="1600" dirty="0">
              <a:effectLst/>
            </a:endParaRPr>
          </a:p>
        </p:txBody>
      </p:sp>
      <p:grpSp>
        <p:nvGrpSpPr>
          <p:cNvPr id="6" name="Group 5"/>
          <p:cNvGrpSpPr/>
          <p:nvPr/>
        </p:nvGrpSpPr>
        <p:grpSpPr>
          <a:xfrm>
            <a:off x="237985" y="188640"/>
            <a:ext cx="1353743" cy="2025516"/>
            <a:chOff x="271122" y="2708920"/>
            <a:chExt cx="1353743" cy="2025516"/>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122" y="2708920"/>
              <a:ext cx="1353743" cy="1361306"/>
            </a:xfrm>
            <a:prstGeom prst="rect">
              <a:avLst/>
            </a:prstGeom>
          </p:spPr>
        </p:pic>
        <p:sp>
          <p:nvSpPr>
            <p:cNvPr id="12" name="Rectangle 11"/>
            <p:cNvSpPr/>
            <p:nvPr/>
          </p:nvSpPr>
          <p:spPr>
            <a:xfrm>
              <a:off x="422094" y="4365104"/>
              <a:ext cx="985527" cy="369332"/>
            </a:xfrm>
            <a:prstGeom prst="rect">
              <a:avLst/>
            </a:prstGeom>
          </p:spPr>
          <p:txBody>
            <a:bodyPr wrap="none">
              <a:spAutoFit/>
            </a:bodyPr>
            <a:lstStyle/>
            <a:p>
              <a:pPr algn="ctr"/>
              <a:r>
                <a:rPr lang="en-NZ" dirty="0" err="1" smtClean="0"/>
                <a:t>Showme</a:t>
              </a:r>
              <a:endParaRPr lang="en-NZ" dirty="0"/>
            </a:p>
          </p:txBody>
        </p:sp>
      </p:grpSp>
    </p:spTree>
    <p:extLst>
      <p:ext uri="{BB962C8B-B14F-4D97-AF65-F5344CB8AC3E}">
        <p14:creationId xmlns:p14="http://schemas.microsoft.com/office/powerpoint/2010/main" val="29394933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07704" y="1124744"/>
            <a:ext cx="6839764" cy="4216539"/>
          </a:xfrm>
          <a:prstGeom prst="rect">
            <a:avLst/>
          </a:prstGeom>
        </p:spPr>
        <p:txBody>
          <a:bodyPr wrap="square">
            <a:spAutoFit/>
          </a:bodyPr>
          <a:lstStyle/>
          <a:p>
            <a:r>
              <a:rPr lang="en-NZ" dirty="0"/>
              <a:t>Turn your camera roll into beautiful, pro-quality videos. Choose your music, photos, and clips and share amazing videos with your family and friends.</a:t>
            </a:r>
            <a:br>
              <a:rPr lang="en-NZ" dirty="0"/>
            </a:br>
            <a:r>
              <a:rPr lang="en-NZ" dirty="0"/>
              <a:t/>
            </a:r>
            <a:br>
              <a:rPr lang="en-NZ" dirty="0"/>
            </a:br>
            <a:r>
              <a:rPr lang="en-NZ" dirty="0"/>
              <a:t>“Supercharged videos more akin to music videos than slideshows.” - The Wall Street Journal</a:t>
            </a:r>
            <a:br>
              <a:rPr lang="en-NZ" dirty="0"/>
            </a:br>
            <a:r>
              <a:rPr lang="en-NZ" dirty="0"/>
              <a:t/>
            </a:r>
            <a:br>
              <a:rPr lang="en-NZ" dirty="0"/>
            </a:br>
            <a:r>
              <a:rPr lang="en-NZ" dirty="0"/>
              <a:t>Features include:</a:t>
            </a:r>
            <a:br>
              <a:rPr lang="en-NZ" dirty="0"/>
            </a:br>
            <a:r>
              <a:rPr lang="en-NZ" dirty="0"/>
              <a:t/>
            </a:r>
            <a:br>
              <a:rPr lang="en-NZ" dirty="0"/>
            </a:br>
            <a:r>
              <a:rPr lang="en-NZ" dirty="0"/>
              <a:t>- Over 50 different video styles to choose from</a:t>
            </a:r>
            <a:br>
              <a:rPr lang="en-NZ" dirty="0"/>
            </a:br>
            <a:r>
              <a:rPr lang="en-NZ" dirty="0"/>
              <a:t>- Hundreds of songs in our built-in music library</a:t>
            </a:r>
            <a:br>
              <a:rPr lang="en-NZ" dirty="0"/>
            </a:br>
            <a:r>
              <a:rPr lang="en-NZ" dirty="0"/>
              <a:t>- Caption your photos, trim your video clips, and create title cards</a:t>
            </a:r>
            <a:br>
              <a:rPr lang="en-NZ" dirty="0"/>
            </a:br>
            <a:r>
              <a:rPr lang="en-NZ" dirty="0"/>
              <a:t>- Share videos via </a:t>
            </a:r>
            <a:r>
              <a:rPr lang="en-NZ" dirty="0" smtClean="0"/>
              <a:t>email</a:t>
            </a:r>
            <a:r>
              <a:rPr lang="en-NZ" dirty="0"/>
              <a:t>.</a:t>
            </a:r>
            <a:br>
              <a:rPr lang="en-NZ" dirty="0"/>
            </a:br>
            <a:r>
              <a:rPr lang="en-NZ" dirty="0"/>
              <a:t/>
            </a:r>
            <a:br>
              <a:rPr lang="en-NZ" dirty="0"/>
            </a:br>
            <a:endParaRPr lang="en-NZ" sz="1600" dirty="0">
              <a:effectLst/>
            </a:endParaRPr>
          </a:p>
        </p:txBody>
      </p:sp>
      <p:grpSp>
        <p:nvGrpSpPr>
          <p:cNvPr id="8" name="Group 7"/>
          <p:cNvGrpSpPr/>
          <p:nvPr/>
        </p:nvGrpSpPr>
        <p:grpSpPr>
          <a:xfrm>
            <a:off x="251520" y="135122"/>
            <a:ext cx="1315033" cy="1979243"/>
            <a:chOff x="2555776" y="2755193"/>
            <a:chExt cx="1315033" cy="1979243"/>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5776" y="2755193"/>
              <a:ext cx="1315033" cy="1315033"/>
            </a:xfrm>
            <a:prstGeom prst="rect">
              <a:avLst/>
            </a:prstGeom>
          </p:spPr>
        </p:pic>
        <p:sp>
          <p:nvSpPr>
            <p:cNvPr id="10" name="Rectangle 9"/>
            <p:cNvSpPr/>
            <p:nvPr/>
          </p:nvSpPr>
          <p:spPr>
            <a:xfrm>
              <a:off x="2706457" y="4365104"/>
              <a:ext cx="1013419" cy="369332"/>
            </a:xfrm>
            <a:prstGeom prst="rect">
              <a:avLst/>
            </a:prstGeom>
          </p:spPr>
          <p:txBody>
            <a:bodyPr wrap="none">
              <a:spAutoFit/>
            </a:bodyPr>
            <a:lstStyle/>
            <a:p>
              <a:pPr algn="ctr"/>
              <a:r>
                <a:rPr lang="en-NZ" dirty="0" err="1" smtClean="0"/>
                <a:t>Animoto</a:t>
              </a:r>
              <a:endParaRPr lang="en-NZ" dirty="0"/>
            </a:p>
          </p:txBody>
        </p:sp>
      </p:grpSp>
    </p:spTree>
    <p:extLst>
      <p:ext uri="{BB962C8B-B14F-4D97-AF65-F5344CB8AC3E}">
        <p14:creationId xmlns:p14="http://schemas.microsoft.com/office/powerpoint/2010/main" val="73786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79512" y="116632"/>
            <a:ext cx="1308296" cy="2025516"/>
            <a:chOff x="5340915" y="2708920"/>
            <a:chExt cx="1308296" cy="2025516"/>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0915" y="2708920"/>
              <a:ext cx="1308296" cy="1297830"/>
            </a:xfrm>
            <a:prstGeom prst="rect">
              <a:avLst/>
            </a:prstGeom>
          </p:spPr>
        </p:pic>
        <p:sp>
          <p:nvSpPr>
            <p:cNvPr id="5" name="Rectangle 4"/>
            <p:cNvSpPr/>
            <p:nvPr/>
          </p:nvSpPr>
          <p:spPr>
            <a:xfrm>
              <a:off x="5467081" y="4365104"/>
              <a:ext cx="1083951" cy="369332"/>
            </a:xfrm>
            <a:prstGeom prst="rect">
              <a:avLst/>
            </a:prstGeom>
          </p:spPr>
          <p:txBody>
            <a:bodyPr wrap="none">
              <a:spAutoFit/>
            </a:bodyPr>
            <a:lstStyle/>
            <a:p>
              <a:pPr algn="ctr"/>
              <a:r>
                <a:rPr lang="en-NZ" dirty="0" err="1" smtClean="0"/>
                <a:t>Videostar</a:t>
              </a:r>
              <a:endParaRPr lang="en-NZ" dirty="0"/>
            </a:p>
          </p:txBody>
        </p:sp>
      </p:grpSp>
      <p:sp>
        <p:nvSpPr>
          <p:cNvPr id="6" name="Rectangle 5"/>
          <p:cNvSpPr/>
          <p:nvPr/>
        </p:nvSpPr>
        <p:spPr>
          <a:xfrm>
            <a:off x="1907704" y="1700808"/>
            <a:ext cx="6264696" cy="2585323"/>
          </a:xfrm>
          <a:prstGeom prst="rect">
            <a:avLst/>
          </a:prstGeom>
        </p:spPr>
        <p:txBody>
          <a:bodyPr wrap="square">
            <a:spAutoFit/>
          </a:bodyPr>
          <a:lstStyle/>
          <a:p>
            <a:r>
              <a:rPr lang="en-NZ" dirty="0"/>
              <a:t>Video Star makes you and your friends the stars of awesome music videos. There's no other app like it!</a:t>
            </a:r>
            <a:br>
              <a:rPr lang="en-NZ" dirty="0"/>
            </a:br>
            <a:r>
              <a:rPr lang="en-NZ" dirty="0"/>
              <a:t/>
            </a:r>
            <a:br>
              <a:rPr lang="en-NZ" dirty="0"/>
            </a:br>
            <a:r>
              <a:rPr lang="en-NZ" dirty="0"/>
              <a:t>Select from hundreds of built-in effects. Then add Power Packs to crank up the awesome. Create reversed "backwards" clips, act along with "clones" of yourself, move in slow-</a:t>
            </a:r>
            <a:r>
              <a:rPr lang="en-NZ" dirty="0" err="1"/>
              <a:t>mo</a:t>
            </a:r>
            <a:r>
              <a:rPr lang="en-NZ" dirty="0"/>
              <a:t> &amp; fast forward, and make awesome stop motion and green screen effects. Pause at any time to set up a new scene. No matter how many scenes you shoot, the music stays in perfect sync.</a:t>
            </a:r>
          </a:p>
        </p:txBody>
      </p:sp>
    </p:spTree>
    <p:extLst>
      <p:ext uri="{BB962C8B-B14F-4D97-AF65-F5344CB8AC3E}">
        <p14:creationId xmlns:p14="http://schemas.microsoft.com/office/powerpoint/2010/main" val="24814284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51520" y="260648"/>
            <a:ext cx="1364770" cy="2025516"/>
            <a:chOff x="7596336" y="2708920"/>
            <a:chExt cx="1364770" cy="2025516"/>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6336" y="2708920"/>
              <a:ext cx="1270083" cy="1287363"/>
            </a:xfrm>
            <a:prstGeom prst="rect">
              <a:avLst/>
            </a:prstGeom>
          </p:spPr>
        </p:pic>
        <p:sp>
          <p:nvSpPr>
            <p:cNvPr id="8" name="Rectangle 7"/>
            <p:cNvSpPr/>
            <p:nvPr/>
          </p:nvSpPr>
          <p:spPr>
            <a:xfrm>
              <a:off x="7617468" y="4365104"/>
              <a:ext cx="1343638" cy="369332"/>
            </a:xfrm>
            <a:prstGeom prst="rect">
              <a:avLst/>
            </a:prstGeom>
          </p:spPr>
          <p:txBody>
            <a:bodyPr wrap="none">
              <a:spAutoFit/>
            </a:bodyPr>
            <a:lstStyle/>
            <a:p>
              <a:pPr algn="ctr"/>
              <a:r>
                <a:rPr lang="en-NZ" dirty="0" smtClean="0"/>
                <a:t>Sock Puppet</a:t>
              </a:r>
              <a:endParaRPr lang="en-NZ" dirty="0"/>
            </a:p>
          </p:txBody>
        </p:sp>
      </p:grpSp>
      <p:sp>
        <p:nvSpPr>
          <p:cNvPr id="2" name="Rectangle 1"/>
          <p:cNvSpPr/>
          <p:nvPr/>
        </p:nvSpPr>
        <p:spPr>
          <a:xfrm>
            <a:off x="2051720" y="1772816"/>
            <a:ext cx="6606480" cy="3139321"/>
          </a:xfrm>
          <a:prstGeom prst="rect">
            <a:avLst/>
          </a:prstGeom>
        </p:spPr>
        <p:txBody>
          <a:bodyPr wrap="square">
            <a:spAutoFit/>
          </a:bodyPr>
          <a:lstStyle/>
          <a:p>
            <a:r>
              <a:rPr lang="en-NZ" dirty="0"/>
              <a:t>Sock Puppets lets you create your own lip-synched videos and share them on Facebook and YouTube. Add Puppets, props, scenery, and backgrounds and start creating. Hit the record button and the puppets automatically lip-synch to your voice.</a:t>
            </a:r>
            <a:br>
              <a:rPr lang="en-NZ" dirty="0"/>
            </a:br>
            <a:r>
              <a:rPr lang="en-NZ" dirty="0"/>
              <a:t/>
            </a:r>
            <a:br>
              <a:rPr lang="en-NZ" dirty="0"/>
            </a:br>
            <a:r>
              <a:rPr lang="en-NZ" dirty="0"/>
              <a:t>Friends can work together with multiple puppets and create hilarious conversations. While recording, simply tap a puppet and that puppet will lip-synch, tap a different puppet and switch auto lip-synching to it. Switch backgrounds to take your puppets to different places, move the puppets, props and scenery to animate them while recording. Cartoon and photo realistic puppets are included.</a:t>
            </a:r>
          </a:p>
        </p:txBody>
      </p:sp>
    </p:spTree>
    <p:extLst>
      <p:ext uri="{BB962C8B-B14F-4D97-AF65-F5344CB8AC3E}">
        <p14:creationId xmlns:p14="http://schemas.microsoft.com/office/powerpoint/2010/main" val="9410120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a120.phobos.apple.com/us/r30/Purple/v4/49/ad/75/49ad7559-6d96-7f41-544a-7e1118330e35/mzl.pyhawfbr.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465" y="58234"/>
            <a:ext cx="1230153" cy="123015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65706" y="1485071"/>
            <a:ext cx="1564574" cy="646331"/>
          </a:xfrm>
          <a:prstGeom prst="rect">
            <a:avLst/>
          </a:prstGeom>
          <a:noFill/>
        </p:spPr>
        <p:txBody>
          <a:bodyPr wrap="square" rtlCol="0">
            <a:spAutoFit/>
          </a:bodyPr>
          <a:lstStyle/>
          <a:p>
            <a:pPr algn="ctr"/>
            <a:r>
              <a:rPr lang="en-NZ" dirty="0" smtClean="0"/>
              <a:t>Little Story Creator</a:t>
            </a:r>
            <a:endParaRPr lang="en-NZ" dirty="0"/>
          </a:p>
        </p:txBody>
      </p:sp>
      <p:grpSp>
        <p:nvGrpSpPr>
          <p:cNvPr id="21" name="Group 20"/>
          <p:cNvGrpSpPr/>
          <p:nvPr/>
        </p:nvGrpSpPr>
        <p:grpSpPr>
          <a:xfrm>
            <a:off x="2380549" y="80314"/>
            <a:ext cx="1327355" cy="1774089"/>
            <a:chOff x="2380549" y="80314"/>
            <a:chExt cx="1327355" cy="1774089"/>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4896" y="80314"/>
              <a:ext cx="1224136" cy="1224136"/>
            </a:xfrm>
            <a:prstGeom prst="rect">
              <a:avLst/>
            </a:prstGeom>
          </p:spPr>
        </p:pic>
        <p:sp>
          <p:nvSpPr>
            <p:cNvPr id="14" name="Rectangle 13"/>
            <p:cNvSpPr/>
            <p:nvPr/>
          </p:nvSpPr>
          <p:spPr>
            <a:xfrm>
              <a:off x="2380549" y="1485071"/>
              <a:ext cx="1327355" cy="369332"/>
            </a:xfrm>
            <a:prstGeom prst="rect">
              <a:avLst/>
            </a:prstGeom>
          </p:spPr>
          <p:txBody>
            <a:bodyPr wrap="square">
              <a:spAutoFit/>
            </a:bodyPr>
            <a:lstStyle/>
            <a:p>
              <a:pPr algn="ctr"/>
              <a:r>
                <a:rPr lang="en-NZ" dirty="0" err="1" smtClean="0"/>
                <a:t>Videolicious</a:t>
              </a:r>
              <a:endParaRPr lang="en-NZ" dirty="0"/>
            </a:p>
          </p:txBody>
        </p:sp>
      </p:grpSp>
      <p:grpSp>
        <p:nvGrpSpPr>
          <p:cNvPr id="25" name="Group 24"/>
          <p:cNvGrpSpPr/>
          <p:nvPr/>
        </p:nvGrpSpPr>
        <p:grpSpPr>
          <a:xfrm>
            <a:off x="7596336" y="158987"/>
            <a:ext cx="1152128" cy="1660526"/>
            <a:chOff x="7596336" y="158987"/>
            <a:chExt cx="1152128" cy="1660526"/>
          </a:xfrm>
        </p:grpSpPr>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96336" y="158987"/>
              <a:ext cx="1152128" cy="1152128"/>
            </a:xfrm>
            <a:prstGeom prst="rect">
              <a:avLst/>
            </a:prstGeom>
          </p:spPr>
        </p:pic>
        <p:sp>
          <p:nvSpPr>
            <p:cNvPr id="17" name="Rectangle 16"/>
            <p:cNvSpPr/>
            <p:nvPr/>
          </p:nvSpPr>
          <p:spPr>
            <a:xfrm>
              <a:off x="7659760" y="1450181"/>
              <a:ext cx="1025281" cy="369332"/>
            </a:xfrm>
            <a:prstGeom prst="rect">
              <a:avLst/>
            </a:prstGeom>
          </p:spPr>
          <p:txBody>
            <a:bodyPr wrap="none">
              <a:spAutoFit/>
            </a:bodyPr>
            <a:lstStyle/>
            <a:p>
              <a:pPr algn="ctr"/>
              <a:r>
                <a:rPr lang="en-NZ" dirty="0" err="1" smtClean="0"/>
                <a:t>Tellagami</a:t>
              </a:r>
              <a:endParaRPr lang="en-NZ" dirty="0"/>
            </a:p>
          </p:txBody>
        </p:sp>
      </p:grpSp>
      <p:grpSp>
        <p:nvGrpSpPr>
          <p:cNvPr id="26" name="Group 25"/>
          <p:cNvGrpSpPr/>
          <p:nvPr/>
        </p:nvGrpSpPr>
        <p:grpSpPr>
          <a:xfrm>
            <a:off x="271122" y="2708920"/>
            <a:ext cx="1353743" cy="2025516"/>
            <a:chOff x="271122" y="2708920"/>
            <a:chExt cx="1353743" cy="2025516"/>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1122" y="2708920"/>
              <a:ext cx="1353743" cy="1361306"/>
            </a:xfrm>
            <a:prstGeom prst="rect">
              <a:avLst/>
            </a:prstGeom>
          </p:spPr>
        </p:pic>
        <p:sp>
          <p:nvSpPr>
            <p:cNvPr id="18" name="Rectangle 17"/>
            <p:cNvSpPr/>
            <p:nvPr/>
          </p:nvSpPr>
          <p:spPr>
            <a:xfrm>
              <a:off x="422094" y="4365104"/>
              <a:ext cx="985527" cy="369332"/>
            </a:xfrm>
            <a:prstGeom prst="rect">
              <a:avLst/>
            </a:prstGeom>
          </p:spPr>
          <p:txBody>
            <a:bodyPr wrap="none">
              <a:spAutoFit/>
            </a:bodyPr>
            <a:lstStyle/>
            <a:p>
              <a:pPr algn="ctr"/>
              <a:r>
                <a:rPr lang="en-NZ" dirty="0" err="1" smtClean="0"/>
                <a:t>Showme</a:t>
              </a:r>
              <a:endParaRPr lang="en-NZ" dirty="0"/>
            </a:p>
          </p:txBody>
        </p:sp>
      </p:grpSp>
      <p:grpSp>
        <p:nvGrpSpPr>
          <p:cNvPr id="27" name="Group 26"/>
          <p:cNvGrpSpPr/>
          <p:nvPr/>
        </p:nvGrpSpPr>
        <p:grpSpPr>
          <a:xfrm>
            <a:off x="2555776" y="2755193"/>
            <a:ext cx="1315033" cy="1979243"/>
            <a:chOff x="2555776" y="2755193"/>
            <a:chExt cx="1315033" cy="1979243"/>
          </a:xfrm>
        </p:grpSpPr>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55776" y="2755193"/>
              <a:ext cx="1315033" cy="1315033"/>
            </a:xfrm>
            <a:prstGeom prst="rect">
              <a:avLst/>
            </a:prstGeom>
          </p:spPr>
        </p:pic>
        <p:sp>
          <p:nvSpPr>
            <p:cNvPr id="19" name="Rectangle 18"/>
            <p:cNvSpPr/>
            <p:nvPr/>
          </p:nvSpPr>
          <p:spPr>
            <a:xfrm>
              <a:off x="2706457" y="4365104"/>
              <a:ext cx="1013419" cy="369332"/>
            </a:xfrm>
            <a:prstGeom prst="rect">
              <a:avLst/>
            </a:prstGeom>
          </p:spPr>
          <p:txBody>
            <a:bodyPr wrap="none">
              <a:spAutoFit/>
            </a:bodyPr>
            <a:lstStyle/>
            <a:p>
              <a:pPr algn="ctr"/>
              <a:r>
                <a:rPr lang="en-NZ" dirty="0" err="1" smtClean="0"/>
                <a:t>Animoto</a:t>
              </a:r>
              <a:endParaRPr lang="en-NZ" dirty="0"/>
            </a:p>
          </p:txBody>
        </p:sp>
      </p:grpSp>
      <p:grpSp>
        <p:nvGrpSpPr>
          <p:cNvPr id="4" name="Group 3"/>
          <p:cNvGrpSpPr/>
          <p:nvPr/>
        </p:nvGrpSpPr>
        <p:grpSpPr>
          <a:xfrm>
            <a:off x="5340915" y="2708920"/>
            <a:ext cx="1308296" cy="2025516"/>
            <a:chOff x="5340915" y="2708920"/>
            <a:chExt cx="1308296" cy="2025516"/>
          </a:xfrm>
        </p:grpSpPr>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40915" y="2708920"/>
              <a:ext cx="1308296" cy="1297830"/>
            </a:xfrm>
            <a:prstGeom prst="rect">
              <a:avLst/>
            </a:prstGeom>
          </p:spPr>
        </p:pic>
        <p:sp>
          <p:nvSpPr>
            <p:cNvPr id="20" name="Rectangle 19"/>
            <p:cNvSpPr/>
            <p:nvPr/>
          </p:nvSpPr>
          <p:spPr>
            <a:xfrm>
              <a:off x="5467081" y="4365104"/>
              <a:ext cx="1083951" cy="369332"/>
            </a:xfrm>
            <a:prstGeom prst="rect">
              <a:avLst/>
            </a:prstGeom>
          </p:spPr>
          <p:txBody>
            <a:bodyPr wrap="none">
              <a:spAutoFit/>
            </a:bodyPr>
            <a:lstStyle/>
            <a:p>
              <a:pPr algn="ctr"/>
              <a:r>
                <a:rPr lang="en-NZ" dirty="0" err="1" smtClean="0"/>
                <a:t>Videostar</a:t>
              </a:r>
              <a:endParaRPr lang="en-NZ" dirty="0"/>
            </a:p>
          </p:txBody>
        </p:sp>
      </p:grpSp>
      <p:grpSp>
        <p:nvGrpSpPr>
          <p:cNvPr id="5" name="Group 4"/>
          <p:cNvGrpSpPr/>
          <p:nvPr/>
        </p:nvGrpSpPr>
        <p:grpSpPr>
          <a:xfrm>
            <a:off x="7596336" y="2708920"/>
            <a:ext cx="1364770" cy="2025516"/>
            <a:chOff x="7596336" y="2708920"/>
            <a:chExt cx="1364770" cy="2025516"/>
          </a:xfrm>
        </p:grpSpPr>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96336" y="2708920"/>
              <a:ext cx="1270083" cy="1287363"/>
            </a:xfrm>
            <a:prstGeom prst="rect">
              <a:avLst/>
            </a:prstGeom>
          </p:spPr>
        </p:pic>
        <p:sp>
          <p:nvSpPr>
            <p:cNvPr id="24" name="Rectangle 23"/>
            <p:cNvSpPr/>
            <p:nvPr/>
          </p:nvSpPr>
          <p:spPr>
            <a:xfrm>
              <a:off x="7617468" y="4365104"/>
              <a:ext cx="1343638" cy="369332"/>
            </a:xfrm>
            <a:prstGeom prst="rect">
              <a:avLst/>
            </a:prstGeom>
          </p:spPr>
          <p:txBody>
            <a:bodyPr wrap="none">
              <a:spAutoFit/>
            </a:bodyPr>
            <a:lstStyle/>
            <a:p>
              <a:pPr algn="ctr"/>
              <a:r>
                <a:rPr lang="en-NZ" dirty="0" smtClean="0"/>
                <a:t>Sock Puppet</a:t>
              </a:r>
              <a:endParaRPr lang="en-NZ" dirty="0"/>
            </a:p>
          </p:txBody>
        </p:sp>
      </p:grpSp>
      <p:grpSp>
        <p:nvGrpSpPr>
          <p:cNvPr id="3" name="Group 2"/>
          <p:cNvGrpSpPr/>
          <p:nvPr/>
        </p:nvGrpSpPr>
        <p:grpSpPr>
          <a:xfrm>
            <a:off x="4932040" y="83938"/>
            <a:ext cx="1351054" cy="1770465"/>
            <a:chOff x="4932040" y="83938"/>
            <a:chExt cx="1351054" cy="1770465"/>
          </a:xfrm>
        </p:grpSpPr>
        <p:pic>
          <p:nvPicPr>
            <p:cNvPr id="28" name="Picture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32040" y="83938"/>
              <a:ext cx="1351054" cy="1351054"/>
            </a:xfrm>
            <a:prstGeom prst="rect">
              <a:avLst/>
            </a:prstGeom>
          </p:spPr>
        </p:pic>
        <p:sp>
          <p:nvSpPr>
            <p:cNvPr id="2" name="TextBox 1"/>
            <p:cNvSpPr txBox="1"/>
            <p:nvPr/>
          </p:nvSpPr>
          <p:spPr>
            <a:xfrm>
              <a:off x="4932040" y="1485071"/>
              <a:ext cx="1351054" cy="369332"/>
            </a:xfrm>
            <a:prstGeom prst="rect">
              <a:avLst/>
            </a:prstGeom>
            <a:noFill/>
          </p:spPr>
          <p:txBody>
            <a:bodyPr wrap="square" rtlCol="0">
              <a:spAutoFit/>
            </a:bodyPr>
            <a:lstStyle/>
            <a:p>
              <a:r>
                <a:rPr lang="en-NZ" dirty="0" err="1" smtClean="0"/>
                <a:t>VidRhythm</a:t>
              </a:r>
              <a:endParaRPr lang="en-NZ" dirty="0"/>
            </a:p>
          </p:txBody>
        </p:sp>
      </p:grpSp>
    </p:spTree>
    <p:extLst>
      <p:ext uri="{BB962C8B-B14F-4D97-AF65-F5344CB8AC3E}">
        <p14:creationId xmlns:p14="http://schemas.microsoft.com/office/powerpoint/2010/main" val="39043966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duotone>
              <a:prstClr val="black"/>
              <a:schemeClr val="accent6">
                <a:tint val="45000"/>
                <a:satMod val="400000"/>
              </a:schemeClr>
            </a:duotone>
            <a:extLst>
              <a:ext uri="{BEBA8EAE-BF5A-486C-A8C5-ECC9F3942E4B}">
                <a14:imgProps xmlns:a14="http://schemas.microsoft.com/office/drawing/2010/main">
                  <a14:imgLayer r:embed="rId3">
                    <a14:imgEffect>
                      <a14:sharpenSoften amount="-71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83568" y="210615"/>
            <a:ext cx="7920880" cy="5018586"/>
          </a:xfrm>
          <a:prstGeom prst="rect">
            <a:avLst/>
          </a:prstGeom>
          <a:ln>
            <a:solidFill>
              <a:schemeClr val="accent1">
                <a:alpha val="11000"/>
              </a:schemeClr>
            </a:solidFill>
          </a:ln>
          <a:effectLst>
            <a:glow rad="127000">
              <a:schemeClr val="accent1">
                <a:alpha val="0"/>
              </a:schemeClr>
            </a:glow>
          </a:effectLst>
        </p:spPr>
      </p:pic>
      <p:sp>
        <p:nvSpPr>
          <p:cNvPr id="4" name="TextBox 3"/>
          <p:cNvSpPr txBox="1"/>
          <p:nvPr/>
        </p:nvSpPr>
        <p:spPr>
          <a:xfrm>
            <a:off x="1094656" y="188640"/>
            <a:ext cx="7797824" cy="5355312"/>
          </a:xfrm>
          <a:prstGeom prst="rect">
            <a:avLst/>
          </a:prstGeom>
          <a:noFill/>
        </p:spPr>
        <p:txBody>
          <a:bodyPr wrap="square" rtlCol="0">
            <a:spAutoFit/>
          </a:bodyPr>
          <a:lstStyle/>
          <a:p>
            <a:pPr algn="ctr"/>
            <a:r>
              <a:rPr lang="en-NZ" sz="5400" dirty="0" smtClean="0">
                <a:solidFill>
                  <a:srgbClr val="FFFF00"/>
                </a:solidFill>
              </a:rPr>
              <a:t>Framework</a:t>
            </a:r>
          </a:p>
          <a:p>
            <a:pPr marL="685800" indent="-685800" algn="ctr">
              <a:buFont typeface="Arial" panose="020B0604020202020204" pitchFamily="34" charset="0"/>
              <a:buChar char="•"/>
            </a:pPr>
            <a:endParaRPr lang="en-NZ" sz="5400" dirty="0" smtClean="0">
              <a:solidFill>
                <a:srgbClr val="FFFF00"/>
              </a:solidFill>
            </a:endParaRPr>
          </a:p>
          <a:p>
            <a:pPr marL="571500" indent="-571500">
              <a:buFont typeface="Wingdings" panose="05000000000000000000" pitchFamily="2" charset="2"/>
              <a:buChar char="q"/>
            </a:pPr>
            <a:r>
              <a:rPr lang="en-NZ" sz="3600" dirty="0" smtClean="0">
                <a:solidFill>
                  <a:srgbClr val="FFFF00"/>
                </a:solidFill>
              </a:rPr>
              <a:t>Teachers being taught by students</a:t>
            </a:r>
          </a:p>
          <a:p>
            <a:pPr marL="571500" indent="-571500">
              <a:buFont typeface="Wingdings" panose="05000000000000000000" pitchFamily="2" charset="2"/>
              <a:buChar char="q"/>
            </a:pPr>
            <a:endParaRPr lang="en-NZ" sz="3600" dirty="0" smtClean="0">
              <a:solidFill>
                <a:srgbClr val="FFFF00"/>
              </a:solidFill>
            </a:endParaRPr>
          </a:p>
          <a:p>
            <a:pPr marL="571500" indent="-571500">
              <a:buFont typeface="Wingdings" panose="05000000000000000000" pitchFamily="2" charset="2"/>
              <a:buChar char="q"/>
            </a:pPr>
            <a:r>
              <a:rPr lang="en-NZ" sz="3600" dirty="0" smtClean="0">
                <a:solidFill>
                  <a:srgbClr val="FFFF00"/>
                </a:solidFill>
              </a:rPr>
              <a:t>Teachers being taught by each other</a:t>
            </a:r>
          </a:p>
          <a:p>
            <a:pPr marL="571500" indent="-571500">
              <a:buFont typeface="Wingdings" panose="05000000000000000000" pitchFamily="2" charset="2"/>
              <a:buChar char="q"/>
            </a:pPr>
            <a:endParaRPr lang="en-NZ" sz="3600" dirty="0" smtClean="0">
              <a:solidFill>
                <a:srgbClr val="FFFF00"/>
              </a:solidFill>
            </a:endParaRPr>
          </a:p>
          <a:p>
            <a:pPr marL="571500" indent="-571500">
              <a:buFont typeface="Wingdings" panose="05000000000000000000" pitchFamily="2" charset="2"/>
              <a:buChar char="q"/>
            </a:pPr>
            <a:r>
              <a:rPr lang="en-NZ" sz="3600" dirty="0" smtClean="0">
                <a:solidFill>
                  <a:srgbClr val="FFFF00"/>
                </a:solidFill>
              </a:rPr>
              <a:t>Practical hands on session</a:t>
            </a:r>
          </a:p>
          <a:p>
            <a:pPr marL="285750" indent="-285750">
              <a:buFont typeface="Arial" panose="020B0604020202020204" pitchFamily="34" charset="0"/>
              <a:buChar char="•"/>
            </a:pPr>
            <a:endParaRPr lang="en-NZ" dirty="0" smtClean="0"/>
          </a:p>
          <a:p>
            <a:pPr marL="285750" indent="-285750">
              <a:buFont typeface="Arial" panose="020B0604020202020204" pitchFamily="34" charset="0"/>
              <a:buChar char="•"/>
            </a:pPr>
            <a:endParaRPr lang="en-NZ" dirty="0" smtClean="0"/>
          </a:p>
          <a:p>
            <a:pPr marL="285750" indent="-285750">
              <a:buFont typeface="Arial" panose="020B0604020202020204" pitchFamily="34" charset="0"/>
              <a:buChar char="•"/>
            </a:pPr>
            <a:endParaRPr lang="en-NZ" dirty="0" smtClean="0"/>
          </a:p>
        </p:txBody>
      </p:sp>
    </p:spTree>
    <p:extLst>
      <p:ext uri="{BB962C8B-B14F-4D97-AF65-F5344CB8AC3E}">
        <p14:creationId xmlns:p14="http://schemas.microsoft.com/office/powerpoint/2010/main" val="41340884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15616" y="764704"/>
            <a:ext cx="2952328" cy="769441"/>
          </a:xfrm>
          <a:prstGeom prst="rect">
            <a:avLst/>
          </a:prstGeom>
          <a:noFill/>
        </p:spPr>
        <p:txBody>
          <a:bodyPr wrap="square" rtlCol="0">
            <a:spAutoFit/>
          </a:bodyPr>
          <a:lstStyle/>
          <a:p>
            <a:r>
              <a:rPr lang="en-NZ" sz="4400" dirty="0" smtClean="0">
                <a:solidFill>
                  <a:srgbClr val="FFFF00"/>
                </a:solidFill>
              </a:rPr>
              <a:t>Your Task</a:t>
            </a:r>
            <a:endParaRPr lang="en-NZ" sz="4400" dirty="0">
              <a:solidFill>
                <a:srgbClr val="FFFF0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4128" y="692696"/>
            <a:ext cx="3024336" cy="3065022"/>
          </a:xfrm>
          <a:prstGeom prst="rect">
            <a:avLst/>
          </a:prstGeom>
        </p:spPr>
      </p:pic>
      <p:sp>
        <p:nvSpPr>
          <p:cNvPr id="6" name="TextBox 5"/>
          <p:cNvSpPr txBox="1"/>
          <p:nvPr/>
        </p:nvSpPr>
        <p:spPr>
          <a:xfrm>
            <a:off x="611560" y="1700808"/>
            <a:ext cx="4320480" cy="2308324"/>
          </a:xfrm>
          <a:prstGeom prst="rect">
            <a:avLst/>
          </a:prstGeom>
          <a:noFill/>
        </p:spPr>
        <p:txBody>
          <a:bodyPr wrap="square" rtlCol="0">
            <a:spAutoFit/>
          </a:bodyPr>
          <a:lstStyle/>
          <a:p>
            <a:pPr marL="285750" indent="-285750">
              <a:buFont typeface="Arial" panose="020B0604020202020204" pitchFamily="34" charset="0"/>
              <a:buChar char="•"/>
            </a:pPr>
            <a:r>
              <a:rPr lang="en-NZ" dirty="0" smtClean="0"/>
              <a:t>Get into groups of 3</a:t>
            </a:r>
          </a:p>
          <a:p>
            <a:pPr marL="285750" indent="-285750">
              <a:buFont typeface="Arial" panose="020B0604020202020204" pitchFamily="34" charset="0"/>
              <a:buChar char="•"/>
            </a:pPr>
            <a:r>
              <a:rPr lang="en-NZ" dirty="0" smtClean="0"/>
              <a:t>Choose an app</a:t>
            </a:r>
          </a:p>
          <a:p>
            <a:pPr marL="285750" indent="-285750">
              <a:buFont typeface="Arial" panose="020B0604020202020204" pitchFamily="34" charset="0"/>
              <a:buChar char="•"/>
            </a:pPr>
            <a:r>
              <a:rPr lang="en-NZ" dirty="0" smtClean="0"/>
              <a:t>Talk about how you could </a:t>
            </a:r>
            <a:r>
              <a:rPr lang="en-NZ" dirty="0"/>
              <a:t>use it in </a:t>
            </a:r>
            <a:r>
              <a:rPr lang="en-NZ" dirty="0" smtClean="0"/>
              <a:t>your class </a:t>
            </a:r>
            <a:r>
              <a:rPr lang="en-NZ" dirty="0"/>
              <a:t>programme and what areas/strands of the curriculum it will cover</a:t>
            </a:r>
            <a:endParaRPr lang="en-NZ" dirty="0" smtClean="0"/>
          </a:p>
          <a:p>
            <a:pPr marL="285750" indent="-285750">
              <a:buFont typeface="Arial" panose="020B0604020202020204" pitchFamily="34" charset="0"/>
              <a:buChar char="•"/>
            </a:pPr>
            <a:r>
              <a:rPr lang="en-NZ" dirty="0" smtClean="0"/>
              <a:t>Come back and present your creation to the staff.</a:t>
            </a:r>
          </a:p>
          <a:p>
            <a:pPr marL="285750" indent="-285750">
              <a:buFont typeface="Arial" panose="020B0604020202020204" pitchFamily="34" charset="0"/>
              <a:buChar char="•"/>
            </a:pPr>
            <a:endParaRPr lang="en-NZ" dirty="0"/>
          </a:p>
        </p:txBody>
      </p:sp>
      <p:sp>
        <p:nvSpPr>
          <p:cNvPr id="8" name="TextBox 7"/>
          <p:cNvSpPr txBox="1"/>
          <p:nvPr/>
        </p:nvSpPr>
        <p:spPr>
          <a:xfrm>
            <a:off x="1115616" y="4365104"/>
            <a:ext cx="7344816" cy="1323439"/>
          </a:xfrm>
          <a:prstGeom prst="rect">
            <a:avLst/>
          </a:prstGeom>
          <a:noFill/>
        </p:spPr>
        <p:txBody>
          <a:bodyPr wrap="square" rtlCol="0">
            <a:spAutoFit/>
          </a:bodyPr>
          <a:lstStyle/>
          <a:p>
            <a:pPr algn="ctr"/>
            <a:r>
              <a:rPr lang="en-NZ" sz="8000" dirty="0" smtClean="0">
                <a:solidFill>
                  <a:srgbClr val="92D050"/>
                </a:solidFill>
              </a:rPr>
              <a:t>Be Creative</a:t>
            </a:r>
            <a:endParaRPr lang="en-NZ" sz="8000" dirty="0">
              <a:solidFill>
                <a:srgbClr val="92D050"/>
              </a:solidFill>
            </a:endParaRPr>
          </a:p>
        </p:txBody>
      </p:sp>
    </p:spTree>
    <p:extLst>
      <p:ext uri="{BB962C8B-B14F-4D97-AF65-F5344CB8AC3E}">
        <p14:creationId xmlns:p14="http://schemas.microsoft.com/office/powerpoint/2010/main" val="15732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0" end="0"/>
                                            </p:txEl>
                                          </p:spTgt>
                                        </p:tgtEl>
                                        <p:attrNameLst>
                                          <p:attrName>ppt_x</p:attrName>
                                          <p:attrName>ppt_y</p:attrName>
                                        </p:attrNameLst>
                                      </p:cBhvr>
                                    </p:animMotion>
                                    <p:animRot by="1500000">
                                      <p:cBhvr>
                                        <p:cTn id="7" dur="125" fill="hold">
                                          <p:stCondLst>
                                            <p:cond delay="0"/>
                                          </p:stCondLst>
                                        </p:cTn>
                                        <p:tgtEl>
                                          <p:spTgt spid="8">
                                            <p:txEl>
                                              <p:pRg st="0" end="0"/>
                                            </p:txEl>
                                          </p:spTgt>
                                        </p:tgtEl>
                                        <p:attrNameLst>
                                          <p:attrName>r</p:attrName>
                                        </p:attrNameLst>
                                      </p:cBhvr>
                                    </p:animRot>
                                    <p:animRot by="-1500000">
                                      <p:cBhvr>
                                        <p:cTn id="8" dur="125" fill="hold">
                                          <p:stCondLst>
                                            <p:cond delay="125"/>
                                          </p:stCondLst>
                                        </p:cTn>
                                        <p:tgtEl>
                                          <p:spTgt spid="8">
                                            <p:txEl>
                                              <p:pRg st="0" end="0"/>
                                            </p:txEl>
                                          </p:spTgt>
                                        </p:tgtEl>
                                        <p:attrNameLst>
                                          <p:attrName>r</p:attrName>
                                        </p:attrNameLst>
                                      </p:cBhvr>
                                    </p:animRot>
                                    <p:animRot by="-1500000">
                                      <p:cBhvr>
                                        <p:cTn id="9" dur="125" fill="hold">
                                          <p:stCondLst>
                                            <p:cond delay="250"/>
                                          </p:stCondLst>
                                        </p:cTn>
                                        <p:tgtEl>
                                          <p:spTgt spid="8">
                                            <p:txEl>
                                              <p:pRg st="0" end="0"/>
                                            </p:txEl>
                                          </p:spTgt>
                                        </p:tgtEl>
                                        <p:attrNameLst>
                                          <p:attrName>r</p:attrName>
                                        </p:attrNameLst>
                                      </p:cBhvr>
                                    </p:animRot>
                                    <p:animRot by="1500000">
                                      <p:cBhvr>
                                        <p:cTn id="10" dur="125" fill="hold">
                                          <p:stCondLst>
                                            <p:cond delay="375"/>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_0038.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07704" y="2014974"/>
            <a:ext cx="5644786" cy="3175192"/>
          </a:xfrm>
          <a:prstGeom prst="rect">
            <a:avLst/>
          </a:prstGeom>
        </p:spPr>
      </p:pic>
      <p:sp>
        <p:nvSpPr>
          <p:cNvPr id="2" name="AutoShape 2" descr="data:image/jpeg;base64,/9j/4AAQSkZJRgABAQAAAQABAAD/2wCEAAkGBhISEBQUEhQUEhQUEBAPFRUUFBQPFBUQFBAVFBQUEhQXHSYeFxkjGRUVHy8gIycpLCwsGB4xNTAqNSYsLCkBCQoKDgwOGQ8PGiklHyQtLCwpLCwsLC8sLDUqLC8vLC8sKSopLCwpLCktKSwqKSwpLCwpLiosKSwsLyopLCkpKf/AABEIAMIBAwMBIgACEQEDEQH/xAAcAAABBQEBAQAAAAAAAAAAAAACAAEDBAUGBwj/xABEEAACAgEDAgUBBQUFBQYHAAABAgMRAAQSIQUxBhMiQVFhFCMycYEHFUKRoSRSYrHBM3Ky4fAWgpKi0fEXJTSTo7PC/8QAGwEBAAMBAQEBAAAAAAAAAAAAAAECBAMFBgf/xAAyEQACAgEDAQMLBQEBAQAAAAAAAQIRAwQhMRIFQfATFCJRUmFxgZGh0RUyQrHB4Qbx/9oADAMBAAIRAxEAPwDfZrxKt46phE1n1Z+cDgVgM+MWxKuAMBkirWOBWAz4A7PgYgMkC1gDKmOzVjM+BgCJwlTHVMTPgDlqyMnFhqmACqYfbEzVkZOAOzYyrhKmGTWAICsBnwWa8dUwBgMkVax+2Rs+AEz4GILeSAVgDKmJnxmfBAwBYapjqtYzPgDs2Rk4sNUwBlTCJrGZ8C8AfecWLYcWAGz5GTjAZIqYHAyp84RNYzNkZOAEzYlXHVMImsAXbAZ8EtgTGheRZKRIBkgoZJpehPJpTqEkBCrI2yjutCbF/pf65X8PdJk1qO6yCNEIFkE3xZ/l/rnDznGk3fBsWhzNqNc7rj8jtJgjD6X4fefTvOkoCIZOCps7BZr4yx0XwtJqNPHOJlRXXdRB45I5P6ZD1ONcstHQZpV0rlX3cfUgUDGaTJ+seGNTp42kDLKijc22wwHuaPt+WP0rwpJqIEnEyorjdTA8c1ybx51jrqvYLs/O5dHTvz3fkqXhquWOo+GWgheT7RHJsW9q9z7UOcl0PhGeSNXklWANVBhuPPaxYq/zv6DI86xV1WT+najq6Onfnu/NFNnwCck6t0SbSEbyHRjtDrff4YHscrwo8sixxjc7Gh7Ae5JPsALOdY5Yyj1J7GeWnyQn5NrclUfOEZAM0n8FkcPq40b+7V1+pYX/ACxReBC59OsRj3O1N3+T5w89xev+/wAGv9K1Ps/dfkyWkwQx2hiDsLFA3sWABIH6EZodW8EyxRFlnWR+AEIWG7P95noUOcxl6wrTvoQ6+WsKpDISAp1sZaR3s8AOXdLuqVch6uLpx39Zr0/YepzLI1F+jG/j7tvmX94rAL3k3R/Cupn3ByIdtUbWUNfwUY9v9cuJ4IkN7NRFIR/CLHP1Iusu9XiTpsxLs3UNWov7f03ZnKuH2yEMysyOKdGKkfUY7HNKaatGCUWnTCZ8YDEqZJ2ySolWsFnwWbEFwKEBhquOBWAz4AZYYsixsWTRKBWCz4zPjKLwRQskVcQFZG8uByGz4GCD/W+fy7/5jJEyOSaodVwNRypwmfAwF6zU/ZxrvXPpm7MPOUfyST+hj4/PD1Mf7v6RInZ5JZYx8nc7Lf8A9tLznYtS+l1CTou4oTa3t3KVKlb/AF/mBheI/Er68oDEYVj3eneJNzNXqNAdgKH5nPJyYZeVpcOm/kfSYdVDze2/SSaXzr+jovA/HRpr+NVf57LytCobwzRAb+zHggMCfNNcHg85jdM8WtptLJpvILh/NHmeYFrzF2/h281+fOS9C8dfZ9HHpn0nnKiFSTIoVrYtyhU/P9M5Txzt7d9mjFmx9MU5JejRufsvcjp0ok4jV5AoI2qE8sbgo7Bfehxycn6f9m/ca/alL6fywHUKZCR5420qgk+rbnL9Y8banUQmGOGPTREbSEYuzL/dvaqovyADY9xk3SfHf2fSppn0nnKi7SWkUK3N8oVP/QyJY51dd6Lwz41JR6k6i1b43oxJoNB+8NL9ji8uHegffD5Tbi9Ny67gNprjjk5037ZIC32a1DJ96KZQ67/T/CQRZFj5q/k5n9R8WwzQvGnT44WZSBIpjtT7EbUB/kcs6X9ob+UI9XpV1W2qe0BauxdHG3d/iU88mh2y7U7Uqe31OaljqUOpK63XHPBu9Tk/+SRmQkt5WmAJJZidy7SSeSdvv75ynSevHS6hJQhl4KlFoMykc7L43diL4NVYu8Lq3iOfXMoZBDEhtI1O/ntudqFmuAAKFnv3yGDWSaaZJo40lKbvTJuANirVlva31o9+3au2PHJYpJrm9jHmzQlqYNS4SV/DvOjOl6N1SZiBs1MnJ3R+XK5RO4EilXpV7rfA78Y3gTw99j6nqYfS1adHVgixkozigdo+mVP/AIiRhvMTpyCajTl4xyRR9YTf7/GZXTPF+ph1UupaJZnmQIVLmFVUGxt9LcCgK/W7zMoZOlqnVd56EsuHrjK1d7teoDxCi6rU6yN+JNN9omil4LCNDuaGS/xxkt6fdCa5U0OXaUHdTDcFq9oo0OQB/wBds6KDqMRfWSTpLepVVEcJBNNKHlXzWACr6FBYi6PAvKx1pI2NpdONPxUCqUK1/Guq/wBqZO1s1ggAbR3ztFSjskfS9kf+ixaPB0Zm5W3XuR337PenRaeSeFEt0j07yTn8UryqXpVH4YgNtc2Tuse5l6B0DR6d59bBJ5wA1AfylVjYbdIlILZgV/D85zfTvHMemcNDDLKDptNp2EjCJ1aAMo3EKVe1K+peOD+QqeG/FsujknPlGVJpDJs37NrFibDEG+DR/JfjM7xT3r3fP1nh5tZDJl6skrdy3/r7UEOpHUTyTVt8xtwXgkAAAAkcXQF175eVMoaFwzu6x+UrOWCbg+0E9gQBxl9nz2sSqCPjtS28j+IRasjJxsNUzocOBlXDusZnrAJySOR2bEq4lXDJrBItoxYG/GwRQlXDusFmrIy+CeQnfKkspsAckkKAPck0AP1yaSQAZJ4eZRJLqZP9lpIzKf8AFKbEaj5Pf9duccuToi2bNJp5ajLHHHluja6hHF5D6aM3Poo455K/i8wFpQPmuD/4RnPQardnOdK8TPp+oR6qQ35jSef7gxyP6+OeBwQP8IGdB1LQ/ZtU8X8F+ZEfYwvytflyv/dzHpsjTcJP3/k+m/8AR9jrRuEocUl814/otgZIBWRJMKxjJeeifG0PIAcBNOPYYai8MCsUTdEf2RffBbSr8ZIWxgMUhbI104+Mf7EvuMmAxi+KQ6mR/ZVHtgNpVPtkuGq5FInqaI4tOBhyIPfEzYOSRvyQ/ZF+MMaQH2yVVxy2KQ6mQtol+MZtOpFVkhOOq5FIm2Vk6ct9sn+yr8ZITgFsmkh1NiCgdscDEow+2CtjquCz4LPjAZIHw1XGAxmbACZ8AnGw1XIHA23Fj7sWSLAg0Ust+UjOR3quL+byf/stq+7KkQ+ZJUUf+W8px62SBxJEdrD9QR8MPcfTK3X+ir1BW1OjsahBun0pN2PeSC+/Pt7/AEPDYdRkyQe1V4959F2PotJrJ9Gabi/lRcl6InaTXaVD8RltQ38hRzP8U6iOHRR6bTs0iPM0s0xRot8nGxdrc0B/wj65yvTeq7DTL2JBrggj5BzsunT6fUIYmYDeKo+lgfYrfuDmKeSbact0fomk7F0vZ2WOaCbrx/05PW6K0j/3W/4s6/p5i1Wh066iVtPLp98KSeU0qvAK2Ahe1UB/3T84Z8KOWjjfhUVi7jgbN3BH5+36/GVus9QhQbVIIUbQqcgAcAfGU6uOnk2azHh18fJSVq72LadCBNRa7SSH4ZzC38vVlpfCurHIVJB8xyI3/ERnnU08s8qxwx7ndtqqPUxP+Q/0zqYNbp+jsIg66jqMiSGQqwZNIiR+Yw23e7bZHHNH8m6+czjStfM+V7S/89otPj6lKV9yW78fI1poXjbbIpRqB2mro/lgFsytN1qN2JaQFzsZt5pvvF3oWB59S8j5HbNNCD7jPVhLqXJ+e5cfRJqmvjyEBh3WCXyMtnQ5VZIz4wwVGGWAyAEMFnyJ5h7kDK8nU4lsmRAACx9Q4UdyfoL75DklyWjBvhFsZIozK1XiKGMEnd6TKp9JWmih851O6vUI+a/L3zH1Hj+O12haZ9KGJfcUjnj3mQqga9goMtghiBznJ6jFH+X+/wBGqGg1OT9sH/X9nWM+Becz0fqet1hH2aB3GyBnoJD5btMRKjPK/qAjBplX8XtXfkuveK9Ukk2ncMskf2iF283kHzgUddm0WqDZx33EnOMtZFPpSd/A3Q7Fz/ypHqUkyILZlX8yAP65WfrkVgBtxLiMbQWG8oZAtgUCUBbk9uc888V6SeHTRakyIG1BlYoihRGuqg2yxgEE7QiIL3cbzQHc8/03RazWuVXzpTcNm22r6PLRnJpV9AABPsOMxvtJyVwj619HT+5pwdj45rqc2/h4Z6bL41gBHqVb+zMC7ogKag0rgAk7VHLcWorj2zEk/acpS0VTIY9yx+tm837R5YiYhQATHclgn2Xvlzpeij0WjmL6dmkkihlWkdbTcSio4Xkk0xHsG57Z5tDCyaqLeQWMsTmufxMrf65lXaGafGx6n6NpsdWr+b/w9MfxFrHvyoJm/wDqgrCJFU81pW9Tk0eS4/Ksn3dSka108oXexAkdIyY/I2hSVQ0RJb3fIoZ0Wi1qpGjMaCxqSfhVRCf9cXhPrMsxUyUBJHM6rQ9OxkAG4Hk0eb96qu2ZZa7K9upnq4+xtNVqC+iOeh6N1e1LRbgDpiR55XcEQicWI+PMam/wVQzM6vJ1PQ6cSagA0sYLCY2x+0Es4XZXMbJHXtW7uc9s00Xq/Rf+Js88/balaAf7if8A7osstRlv9z+rOeTQ6aK2gvojDh1HUm0wnSFmR4ZJEqWBqLyBtPuDbSVVDtPuTR4yWbquujLFtNKVDaiqRZjsWHdAreQ7etpAVJqgCDzRGdf4N2/uaEv2GlSyfjYD/QZoto5Q8zFg6mjHwFYd7Wx/D2r3+py61eVPaTM8ezNPkvqgvlscFoPGqsyo6bZGaGPYWEb7pITI3pl2+hGDIW7WBV3mtp+vQyBSrVuRJBuBQlHvaefY7Wr8jlfrsRaFTNEfTrtNHtcidXV5fLNX7EMeD9M3Orfs40hB8nfp2+7eom9B8p98e6FrQqGvivc5pxdo5f5UzBqew8Cfotrx7/yVt4xZ5L079pMkUYRtPDKQXYu5lDHc7NVK4AAugAOwGLNf6hH2Tzf0Sfto9UmF5lypJE4liYxuhtWHcH/Ij6HjNcDK+sqs9CcVJbnj4sjhLYi6npYuowTapFWDV6dA+pUAiKZOakQ+zHaePpR9mzM6N0pG5lPpAsj8Iod7OakFRdK1knY6jUwaUfUIPMIH6F/5Zyev6rSiJT8Fz/kv+pzx2qbS9Z+w9h5MubQqeR73S+B1+i8QJJujK1p7CRrZBSuzk97JJu+3Hxzjdd0wS6v34OY+knYR2QQrMQGo7SQBYB7EjLP7x8xNpPqA4+q/8smqao9nDiUZKuPHhml4q64nQ0On03r6hNEGl1JX0wRMOFgB7k/P0s+wHE+BdOs2p/tKiVS3mszjzA7Nwwc0SWO6/m1zov2vwrI3TdS3efQCJj2BeEi/y5kzpP2OdAjWNjIv4mBBPeyQFH+WeZnk635PjZuc80nkdtcmv1H9nehWDz9M02nkBSRdkjOplSJ0iDxzB6Cq7AAAUD7DPPOv9O1Gg0kUqujqJItPtaPbSwSMy+pGG7fZDcWV2857zqQsHmSMG2hSx/CbIUAAC7v0/wBc8v8AGvRn6jpmWDgQspLDhJZ/KDlQPgb/AOZPxmVZJRnFJkywwlB7WeXN441ADCwCUZVZWkFM84l30zEEhbjA7bSO5F56C/ROo+o74FDPqiq/aJiY1kVRAv8AsvV5RBNn8W7ntnkmq021VN2TYI9ww9v+We7659SFZBE7yH8I4Rtw7XdGuP8APPa08ZTu5Pb3nkZo4o16C39yMPQxaqWSURy6VzFJUkf2rUBlqAxlOYgTcn3l/I29so6zQapPKMmoiDXp2Vbll85oQ5IPrA2yBrdffYtVXOD4Ojkl1E853OLIeUBtgctYLEcAH69uPnm34u6Z5baZ7dUbUKjAO4UXXKi6Q1u/DXc51jG8fW237rZSUYRn0KKXyRX1cMwjlPmhvLh235YI3JqDqAbZm9YYBb/u0uUela4zofNlkYlpyyqfLX7990oIQDhioJHbjtnc6/RJFo9Va0Bo51ShQDeWa/TOC8C6Fp5PKjAMjMKBNCgO5P65pxYscdTGLiqp3e6+5s0Eut7nUDSac6ef7kPIYZmEklysJDGafc5JsUOfoMn8B6YNpWhiQvL/AGZpAy2vkziyw5BPNCwRXHsDmnB0R0WVHABVZUajYsBlNH3FjM/wB1V1mhWJxGpijimfYHuOGzQHs1cAmwL7EgZ6OXHGEnLClx3fJ9x7M4qLuK7jvuh9GXQpqUaXytkRk81a9KvsLcFTRVhYsHhwfnPGeq9Lm1HU9csSrI3mO1ll7FxRUki7sDj5zu5OvPq9fqKb7mbeqqtEtCUiQox9t3ljtyL7jOO6L1ePT9Y1Mm0OgklVSwUeWdxCuABXpYDuK49887Mp4pwyT/c2tvsZpYXkajJ03/iN/XwHy1eZfQquiBhf9oGlBmhVb9LGmtarg1mD4c8b/Yn1bxw+a2q8uGI7hH5aLuoCwx/CycChxnSdQ8Yza6OGJrkKymnBBHmDgeYQoBJFk0BW4cDvmF4k6NBp9RtGxpfIWYKkhmG9r4QKbJLbiQQK4oUM8lQlHXSwSbp23btLl80efHUrJBwWOMVjSSpU5cK3vu3z9WWE8e6uUT7xAS0Rj2yRmXhQWISmAW7Js8+nvnE6jXPNqYpZSC7ujGlVFH3tgAKK+v65raDpzMp+6lcuYk3cwhRqWKQsCSAd/wAmxx2yhqdI7kahSlFBqVQuPMbbqBEUVF/i3Bmr+6C2ejrcWnjjj5Fq64Tvn8FYSm5XI7nrWvrSgc/eqIlFVSmNQx/lf61jdN67LpjpXChgB9mCml5kYeY3p/isD/w/XMuXU6naFEsZ2DVRrt0pkvygBH6ivaWhTewFnL+n1mrA2CeUr5reqPTxxHy209qyhj6T5voI+LOeOtN6kz2P1LBBVf3o9S0PVBJ1GIBiE+x7lq6Z5JHsMOwYCL8++c7+3Qf2EfkB/wDnj/8ATOI6cusjkVxPrAT9l3kGJjRRhqK3WLDUFv2u/bI+ofbtTB5eql1ElqhYVAV3jUkvRoNt8rYR8tftnXyE1xFmDPr8E2umS+qO+6HqwOixDg/2JGI9qEHv9OMj8P8AjhJenwO7N5hH2eQhd/3sdAl9vYsKYfnnK6HrWq00Rjiookc4QS6cuzeXJtgjJjkFbo+S1UCK5wpfFMi2DDptokn5SOTQlligEiuQwbl7ZFB53CvfM7w5I26O2DVYLVy4NTxp4kWTV6PSob267RzS89vvlCIfqdxY/FD5z1B6pj8IF/pnj3S9ZoHnTUyaWWKRZYD9xU8UkssP2iHeiW+/bbHavdSCTnoXT/Fum1C1FPHIaBpWG6vqp5H8srbT3RbLJT4Z8w4sWLO5jPoZpMpaxuMmwJo7H1z6l7n5/HZi8RaeT936DTwxtJLPJPqgqizdhVY/AqTueBWUYPCml0Hr6i/2nUVuXRwmwDdgzyf6ce/4s6Lqvi6Ty1h0w8lViWIyceayqKpT/AO/bnn2zl4enc2eSSSSeSSe5J9znlLTzm7lsfZvt94dNHTYO5cl1fH07MUm00EmjIVBpQgRY0W6Mb1+Ln344Fbcg1XgmLUgzdLkLEDc2klO2eP5Ckn1j2//AKOTfu8V2ys2jKMGQlXU2rKSrKfkMORnSWkpejsY9F2/n08rTteoh8SaYy9BhZlKyaHXSK6SKysA6M/lkVYJLIBfHbNjw34/00BhhkikhQPMsk1CePzoY0cKhi3EqEcuWIFAD61c1fih59HJBqVDswQrKoCsWRgy+YOx7VY+e2c6vhqJ7YDa+1xuW0anQow3LR5UkfrmTzKUn1Pk1ajtnHknKVOpbuu5vk9Rn6xo+oRNHBqYJTQvZKhdb4/Ddj3+My9fCsCx6JbDtDqJ1IG0N5bRhgDxZqRT+mecajwcd270y+qAlZFWQEQQNDGp7HbtbkXztUmyMpR9Cmj8oLvBiEKKyaieAqA5M5WiQpkQqhqgNoPOZcnZ0urqrc7Yu1cTil1be9HH+MujNBqWNemRmcf7xNsp/U/1z6h1OrMhHpINkAkUdp9hYz5/6v0GadfX5rsElKlpzIPNbUAoTuF0IfSfctRzcl8SdVJk/tOr2ltSUsaW9oC/Zd9L3DBt9e1bffLQw5IrdMs9VhlxJHR/s20I0OpkVXB0ern1sUUTm2WXSEruvsVYCUfNIt5d/aB0OLUrpYnKokmqljFACnbQ6ko1+9Oq5wITUXGDJrNkMxljo6cOtwPvO6uSZnbg2ChI78YM2l1cxhMr6hzG+nc7tQYxwr/aQmwenfaBT3A3fNZdYslVTKvU4eXJHpXXdNFL0KaYLsc9OaU9momDdRPzZOeK+AOrnRy/aBs4Jjp7AqrsURmynhWRlVWAKrGqBXkkmUONR5gkVSaX7oCHaOKs9zWXYvDHDACJAw1CnZEoOydgWTcbNLtAX4BPzmnBDLGfVKN/F+spHtDTYnadmn4n6zp2KyiWOd1Eku2JmmH2gqzsFEdgqiFmLMeKzI8KdWi0ikPDIzyvpkVmaOGMDUqzwl2Y2FKru3baA+M1v+zm+zJI7bnaQi9ql2jETHatAXGAp45HGWdH4f06n8A7V29vYf0zcvOJKtkUyduxX7Uc6OtSPJFKgSJ/udSxXzdSWL6oF1cUoRkALlb5FC8oydBeSSWWpRLKdQxb0QxiRpw0ThBZ2mPdanmyPrne+Sg4VR3719MeVbK/r/pkT08slPJNujDk7azSdo48eFWaxtVY9+pZUdn1AQaiNU43Gt6bSwartuboZq6fwwygXIyeqOQCPbDUkcPkqw8sAg+XYPySTm+IQB9cBmJ4GFpcafFnnT7Qzy/lXwMmPw1AKtQ1KEG71kIPwqCewA4AyyNDGOygfoPfvlwJ84wjzQoRS9FGSWWcv3NiXTLXbJVQAcKP5Yd5GDiiOqyTYLHA/li1CCuBiU48rcZNFXIaKFdvIB/MDIXhRhyoH5ZIr8Y6nIolSMyXoEDODtpwbVgKYH/Cw5H6HKOs8IWoXh1UQKFdVcBIXZlRSRuVfWwO0iwxGdC4HB+uG0mcp4IS5Rox6rLj/bJnF6Twdowv32mZ33SElJzElGRigVCDQClR39sWdHWPmfzLGbP1TN7i32wGfI2fHXPQPHoYJkqqBjXWA0mBySNJgVgjDHGBwCYuMeN6OM0mCBkNFlZbEmNd2DkScYnlytF7G1MuKBQVFgHv7fXIDzk0fAxRFjtGLqhyBX53k0iqFPA7ZXZ+b98FmyaFk8co/r/yysq+r9ckQYryaFkxI/TIrs/HODuxKMkWS1ZxMO36426sBnvBW7DL4APOMMMcYIsNcZmwGkwQcCg92EBgrjNJggkaTALXgXhqMCqCUYRfI2fA3YFEjPeOpwFGEXwTYPl4sEucWBuMBjl8jMmDuwWokLYgM1l08boGC+qWOSUqtCjDYKQ8Gt7AseOAtD3wk6KpMQG/1uoccFow0KyUx28Hk8kDiuM4eXj3mnzWb/bv/wB4/wAMndglstR6ZGmhj9XrGm3mwTc0cbnYNvAG897yxpOnxSCMjzF3oJDbowAGqEJH4B3BJu+D85Z5UikcEpOl44/JmjCBzSXpQCgsJAT51CiB6JY0XcQjFRTHnaea7YpelgdxI5DKmyMoG9U86biQpBA8oDn3YcgUMr5eBfzXIZZfGGT6CEGeJWUlTNGCDxuUyAfUEflx3/PL6aBGYCyheNZCTsKjfq1iAC7BQAN2CPjgd7SyKL3KQwyktjLGIvmjqdDEsbufMO1SdtlLPnJH+J4l49R4C91788G3SlQv6Xek19N6dqeVG4TeNvLcBrsd14yvl40Xelmnv4vgybwhl3qPThGAUD1ukU7ruk28suxSvfn8Q7erH0fTw8Rb1WRqCpFkfdRb+wQ+/Btl7iry3lY9PUU8hPrcO8ol8G81n6THukC+Z90arcpMhMDyAJ6PSbQ/3uMb7Ko1ES7NoOmVirUTu+zu1twLNgG6GV8tF/Sy/m0lV+uvvRmAY5fNLVdOQB23ECMU5O0et44zDwqgAFnN/RCfrlbrGhWIHaWJEkkfqDUwQfiBMaD9BuHI5yY5ouku8rPTTim33FMtjgZsN02KJz+J9o1A5B2ts0skgcbogvdQQBvHIPNcyarp0Rcn1KLKAIC2wJAj2wSIg2WJ9RXhTyfannETp5nOu67oxd2CWzTj0CqWtJHAhLBty+WzNpHlGwbbBBHFFu1muAYtf00IoZA59RU7rB4jDEldor35BYVXPzdZot0UemmouXqKIwgawC+AXzqZyQvjYIwt2SAxjF8jL4wOBQd4QwQcEyYBIXwbwLwhgcBViwfMx8gEAOGMjvBL3+X9awXqzQl0MgWJhz5gdlCkll2gPyP4TtO4V7c5EumlugsltsJrdZ3AuhPzYBYH6E5aHiAlidi15sUiBQqlRH6ArMBb3ESnP0yZ/Ed0CnpqZG/C1xuT5YAZSCUBI5BBGZryeyvHj6m3owe2/G3/AH4FFdDKNx2ONn4jRG2lvk+1Cj9BXtjnQS8Dy39QO0bTytbjx8VzX65KetLTAoSKIQHy9oHkLELpBsICg/d7fjsMT9ZU+btjIMxmd7YECSWKSP0UPwgyseeewyevJ7JXyeH2n48f6Qy6WdSCyyqS2xSdwJYigqnvZA/UDBGlkVwm1w5G0KLBIb2A9wfjscn0/VthBCXxpwbINrFpngbuCOQ5IsECuxwB1QCaNwp2xbaX7tCQHZzwihRyx7DJXV7K4KtQf8nz4YUuhnG0mOTjYi+kjufQFP5n+Z+cgj0kr/hR2sHsCQQGoj8txHHzh6XquwoQllIY4u9WU1g1F9uxrb+t5aTq8YAUI+wbrBaN926QSepWQofjtY7g98hymuETGGJ8yfj5FVdFK/ZXclAxFOTtDFQDfflT/wC44BFcj07iGdU4s7pCOF+rEH+uWpOsowCvGaVlkAR9pDiSZgNxBO2pavv6b98raDqZjD8biy+k3WyUBlWQXfYO39MlOVPYhxx9S9LbvZPp9DM59O6vLosQ20I0XmbbI4G34+fg3kCaWWlIWQByu2gwDMR6aruauvpeW4+sr92Wja4kKJTAD1adIW3Aj/BYr5o47de5spywCyAeWgZRA0PpITddMSNxNVWUvJ7Pjx+Dp04fbfiv/n39xXXQzWQEktdrHhrHBKt/IGvyNZDDHJJZRXfaLJUFiAb7n68/nzlqLrKLQ8tiiLGFUlGvY0j29qaNymmWiB785W0erVU2OrMBIsylH8s7wu2iaJrtyORz85fqnvsc3DHa9L134oQ0cpAOx6fsaNNSkjn39NkfTthx6KQqpAJsxxoOSSGDldg/u/dtlqLrgViwQ7n8oS+oBSEjMf3Yri7vm6qsButptCCNtgQRG2G4p5eojYg1QYiexxVr8ZHVP2S3k8XtePG/uGl6VONoCO33asKDHYr7gF+l7TwO+QNpH8oyXaHy1aie7biquPetv/mGTt1lahCowWGTTONzAkiEyfA4J8z9KOVRqB5brXLSpKDY4KiQEEfk/wDTEet8oiaxL9rf193w+RM+glQIdr0QhQruoGVQwC/BN1x3IPfItQjoQrBwaoKb/CeKUfB7UMt6fryxkMkZL7II23MCpWIKDtFcE7B3sDnveV/3nUsTIvEJUqrCNQacubEaqoBJ9h9ffJTnf7RKGOrUvHj8DHp027b5b7q3VtN7bq/yvj8+MUegkIB2MBvCXtagxYJR4v8AEa/Pjvxlj96Jt2eWSu0hbEAolwx9Ai8ujQF7SeL+mSP4gTeW8sk+aZQGKELepE52tt3A9xV7fci8r15fZLeSwe0VPsclAhGILBAQposW2gD9ePz4wJ9K6rucbfWY9psMGCK/I/JxltevC0Oz1KYVNeWLjimWQDds32diit1e/wBMoGW1rn/aPJ7V6woP1v05eMsje6o5zhiivRdgjC3ZGXwC+djPRIXxDBXHLYBJdYJfIi+OMCg7xsWLAIS+IYIxy+QXJN2AXwC2IYFBjDByPdgl8CrJDJgjBGEDgBjGMmRl8YYFB3hqMAYxkwCRnwC2BeEMCqDUY5bAMmAWwKskL4lwRjl8APdWCXyMtjjAoMYYOR7sEvgVZIXwQcEYV4AYxjJkZfGGBQd4a4AOMZMAkZ8DdgXhDAqgwMcvkZkwbwKJN5xYwOLJII2bBvFeIZBcIDEXwC+DeLFB7scDBGIvgEhbAL4G7HAyCaDGFeAWwC2SRRIXxhgjCvIAYwS+AXxhixQYOEMG8EvkgkL4N4AOGMgBDEXyMvjXk2KD3Y4GCMRfAJC2AWwN2OBkWKDGFeRlsHdkigy+IYIwt2QAxgl8jL44xZNBDCGCDivJIDvHyO8WALGOLFlSwNYSjGxYJCOBixYCCUY+LFgMDEBixYAeCcbFghCw6xYsEsZsHFiyAggMTYsWWIBwlGLFkEjnAGLFgIdRhYsWCAMcDGxYJDwW742LAQsOsWLAYsWLFggWLFiwD//Z"/>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6630" y="1946971"/>
            <a:ext cx="5635860" cy="3642269"/>
          </a:xfrm>
          <a:prstGeom prst="rect">
            <a:avLst/>
          </a:prstGeom>
        </p:spPr>
      </p:pic>
      <p:sp>
        <p:nvSpPr>
          <p:cNvPr id="5" name="Rectangle 4"/>
          <p:cNvSpPr/>
          <p:nvPr/>
        </p:nvSpPr>
        <p:spPr>
          <a:xfrm>
            <a:off x="1259632" y="260648"/>
            <a:ext cx="6624736" cy="1754326"/>
          </a:xfrm>
          <a:prstGeom prst="rect">
            <a:avLst/>
          </a:prstGeom>
        </p:spPr>
        <p:txBody>
          <a:bodyPr wrap="square">
            <a:spAutoFit/>
          </a:bodyPr>
          <a:lstStyle/>
          <a:p>
            <a:pPr algn="ctr"/>
            <a:r>
              <a:rPr lang="en-US" sz="5400" b="1" dirty="0" smtClean="0">
                <a:ln w="10541" cmpd="sng">
                  <a:solidFill>
                    <a:srgbClr val="7D7D7D">
                      <a:tint val="100000"/>
                      <a:shade val="100000"/>
                      <a:satMod val="110000"/>
                    </a:srgbClr>
                  </a:solidFill>
                  <a:prstDash val="solid"/>
                </a:ln>
                <a:solidFill>
                  <a:srgbClr val="FFFF00"/>
                </a:solidFill>
              </a:rPr>
              <a:t>The </a:t>
            </a:r>
            <a:r>
              <a:rPr lang="en-US" sz="5400" b="1" dirty="0" err="1" smtClean="0">
                <a:ln w="10541" cmpd="sng">
                  <a:solidFill>
                    <a:srgbClr val="7D7D7D">
                      <a:tint val="100000"/>
                      <a:shade val="100000"/>
                      <a:satMod val="110000"/>
                    </a:srgbClr>
                  </a:solidFill>
                  <a:prstDash val="solid"/>
                </a:ln>
                <a:solidFill>
                  <a:srgbClr val="FFFF00"/>
                </a:solidFill>
              </a:rPr>
              <a:t>Spoonalicious</a:t>
            </a:r>
            <a:r>
              <a:rPr lang="en-US" sz="5400" b="1" dirty="0" smtClean="0">
                <a:ln w="10541" cmpd="sng">
                  <a:solidFill>
                    <a:srgbClr val="7D7D7D">
                      <a:tint val="100000"/>
                      <a:shade val="100000"/>
                      <a:satMod val="110000"/>
                    </a:srgbClr>
                  </a:solidFill>
                  <a:prstDash val="solid"/>
                </a:ln>
                <a:solidFill>
                  <a:srgbClr val="FFFF00"/>
                </a:solidFill>
              </a:rPr>
              <a:t> Babes</a:t>
            </a:r>
            <a:endParaRPr lang="en-US" sz="5400" b="1" dirty="0">
              <a:ln w="10541" cmpd="sng">
                <a:solidFill>
                  <a:srgbClr val="7D7D7D">
                    <a:tint val="100000"/>
                    <a:shade val="100000"/>
                    <a:satMod val="110000"/>
                  </a:srgbClr>
                </a:solidFill>
                <a:prstDash val="solid"/>
              </a:ln>
              <a:solidFill>
                <a:srgbClr val="FFFF00"/>
              </a:solidFill>
            </a:endParaRPr>
          </a:p>
        </p:txBody>
      </p:sp>
    </p:spTree>
    <p:extLst>
      <p:ext uri="{BB962C8B-B14F-4D97-AF65-F5344CB8AC3E}">
        <p14:creationId xmlns:p14="http://schemas.microsoft.com/office/powerpoint/2010/main" val="2400816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3"/>
                                        </p:tgtEl>
                                      </p:cBhvr>
                                    </p:animEffect>
                                    <p:anim calcmode="lin" valueType="num">
                                      <p:cBhvr>
                                        <p:cTn id="7" dur="2000"/>
                                        <p:tgtEl>
                                          <p:spTgt spid="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3"/>
                                        </p:tgtEl>
                                        <p:attrNameLst>
                                          <p:attrName>ppt_h</p:attrName>
                                        </p:attrNameLst>
                                      </p:cBhvr>
                                      <p:tavLst>
                                        <p:tav tm="0">
                                          <p:val>
                                            <p:strVal val="ppt_h"/>
                                          </p:val>
                                        </p:tav>
                                        <p:tav tm="100000">
                                          <p:val>
                                            <p:strVal val="ppt_h"/>
                                          </p:val>
                                        </p:tav>
                                      </p:tavLst>
                                    </p:anim>
                                    <p:set>
                                      <p:cBhvr>
                                        <p:cTn id="9"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fullScrn="1">
              <p:cMediaNode vol="80000">
                <p:cTn id="15"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4755" y="213115"/>
            <a:ext cx="2953053" cy="923330"/>
          </a:xfrm>
          <a:prstGeom prst="rect">
            <a:avLst/>
          </a:prstGeom>
          <a:noFill/>
        </p:spPr>
        <p:txBody>
          <a:bodyPr wrap="non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solidFill>
                  <a:srgbClr val="FFFF00"/>
                </a:solidFill>
                <a:effectLst/>
              </a:rPr>
              <a:t>Rochelle</a:t>
            </a:r>
            <a:endParaRPr lang="en-US" sz="5400" b="1" cap="none" spc="0" dirty="0">
              <a:ln w="10541" cmpd="sng">
                <a:solidFill>
                  <a:srgbClr val="7D7D7D">
                    <a:tint val="100000"/>
                    <a:shade val="100000"/>
                    <a:satMod val="110000"/>
                  </a:srgbClr>
                </a:solidFill>
                <a:prstDash val="solid"/>
              </a:ln>
              <a:solidFill>
                <a:srgbClr val="FFFF00"/>
              </a:solidFill>
              <a:effectLst/>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21193" y="507169"/>
            <a:ext cx="944045" cy="944045"/>
          </a:xfrm>
          <a:prstGeom prst="rect">
            <a:avLst/>
          </a:prstGeom>
        </p:spPr>
      </p:pic>
      <p:sp>
        <p:nvSpPr>
          <p:cNvPr id="3" name="TextBox 2"/>
          <p:cNvSpPr txBox="1"/>
          <p:nvPr/>
        </p:nvSpPr>
        <p:spPr>
          <a:xfrm>
            <a:off x="323528" y="1136445"/>
            <a:ext cx="2952328" cy="369332"/>
          </a:xfrm>
          <a:prstGeom prst="rect">
            <a:avLst/>
          </a:prstGeom>
          <a:noFill/>
        </p:spPr>
        <p:txBody>
          <a:bodyPr wrap="square" rtlCol="0">
            <a:spAutoFit/>
          </a:bodyPr>
          <a:lstStyle/>
          <a:p>
            <a:r>
              <a:rPr lang="en-NZ" dirty="0" smtClean="0"/>
              <a:t>Phonics Awareness</a:t>
            </a:r>
            <a:endParaRPr lang="en-NZ"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1844823"/>
            <a:ext cx="5084440" cy="3177775"/>
          </a:xfrm>
          <a:prstGeom prst="rect">
            <a:avLst/>
          </a:prstGeom>
        </p:spPr>
      </p:pic>
    </p:spTree>
    <p:extLst>
      <p:ext uri="{BB962C8B-B14F-4D97-AF65-F5344CB8AC3E}">
        <p14:creationId xmlns:p14="http://schemas.microsoft.com/office/powerpoint/2010/main" val="24431408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666" y="188640"/>
            <a:ext cx="1648401" cy="923330"/>
          </a:xfrm>
          <a:prstGeom prst="rect">
            <a:avLst/>
          </a:prstGeom>
          <a:noFill/>
        </p:spPr>
        <p:txBody>
          <a:bodyPr wrap="non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solidFill>
                  <a:srgbClr val="FFFF00"/>
                </a:solidFill>
                <a:effectLst/>
              </a:rPr>
              <a:t>Pam</a:t>
            </a:r>
            <a:endParaRPr lang="en-US" sz="5400" b="1" cap="none" spc="0" dirty="0">
              <a:ln w="10541" cmpd="sng">
                <a:solidFill>
                  <a:srgbClr val="7D7D7D">
                    <a:tint val="100000"/>
                    <a:shade val="100000"/>
                    <a:satMod val="110000"/>
                  </a:srgbClr>
                </a:solidFill>
                <a:prstDash val="solid"/>
              </a:ln>
              <a:solidFill>
                <a:srgbClr val="FFFF00"/>
              </a:solidFill>
              <a:effectLst/>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1844824"/>
            <a:ext cx="4772420" cy="3181613"/>
          </a:xfrm>
          <a:prstGeom prst="rect">
            <a:avLst/>
          </a:prstGeom>
        </p:spPr>
      </p:pic>
      <p:sp>
        <p:nvSpPr>
          <p:cNvPr id="3" name="TextBox 2"/>
          <p:cNvSpPr txBox="1"/>
          <p:nvPr/>
        </p:nvSpPr>
        <p:spPr>
          <a:xfrm>
            <a:off x="323528" y="1268760"/>
            <a:ext cx="2664296" cy="369332"/>
          </a:xfrm>
          <a:prstGeom prst="rect">
            <a:avLst/>
          </a:prstGeom>
          <a:noFill/>
        </p:spPr>
        <p:txBody>
          <a:bodyPr wrap="square" rtlCol="0">
            <a:spAutoFit/>
          </a:bodyPr>
          <a:lstStyle/>
          <a:p>
            <a:r>
              <a:rPr lang="en-NZ" dirty="0" err="1" smtClean="0"/>
              <a:t>Spellosaur</a:t>
            </a:r>
            <a:endParaRPr lang="en-NZ"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7235" y="305594"/>
            <a:ext cx="689421" cy="689421"/>
          </a:xfrm>
          <a:prstGeom prst="rect">
            <a:avLst/>
          </a:prstGeom>
        </p:spPr>
      </p:pic>
    </p:spTree>
    <p:extLst>
      <p:ext uri="{BB962C8B-B14F-4D97-AF65-F5344CB8AC3E}">
        <p14:creationId xmlns:p14="http://schemas.microsoft.com/office/powerpoint/2010/main" val="21940679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906" y="188640"/>
            <a:ext cx="3131030" cy="923330"/>
          </a:xfrm>
          <a:prstGeom prst="rect">
            <a:avLst/>
          </a:prstGeom>
          <a:noFill/>
        </p:spPr>
        <p:txBody>
          <a:bodyPr wrap="square" lIns="91440" tIns="45720" rIns="91440" bIns="45720">
            <a:spAutoFit/>
          </a:bodyPr>
          <a:lstStyle/>
          <a:p>
            <a:pPr algn="ctr"/>
            <a:r>
              <a:rPr lang="en-US" sz="5400" b="1" dirty="0" smtClean="0">
                <a:ln w="10541" cmpd="sng">
                  <a:solidFill>
                    <a:srgbClr val="7D7D7D">
                      <a:tint val="100000"/>
                      <a:shade val="100000"/>
                      <a:satMod val="110000"/>
                    </a:srgbClr>
                  </a:solidFill>
                  <a:prstDash val="solid"/>
                </a:ln>
                <a:solidFill>
                  <a:srgbClr val="FFFF00"/>
                </a:solidFill>
              </a:rPr>
              <a:t>Callum</a:t>
            </a:r>
            <a:endParaRPr lang="en-US" sz="5400" b="1" cap="none" spc="0" dirty="0">
              <a:ln w="10541" cmpd="sng">
                <a:solidFill>
                  <a:srgbClr val="7D7D7D">
                    <a:tint val="100000"/>
                    <a:shade val="100000"/>
                    <a:satMod val="110000"/>
                  </a:srgbClr>
                </a:solidFill>
                <a:prstDash val="solid"/>
              </a:ln>
              <a:solidFill>
                <a:srgbClr val="FFFF00"/>
              </a:solidFill>
              <a:effectLs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7422" y="188640"/>
            <a:ext cx="3528392" cy="4614791"/>
          </a:xfrm>
          <a:prstGeom prst="rect">
            <a:avLst/>
          </a:prstGeom>
        </p:spPr>
      </p:pic>
      <p:sp>
        <p:nvSpPr>
          <p:cNvPr id="5" name="TextBox 4"/>
          <p:cNvSpPr txBox="1"/>
          <p:nvPr/>
        </p:nvSpPr>
        <p:spPr>
          <a:xfrm>
            <a:off x="539552" y="1111970"/>
            <a:ext cx="3168352" cy="369332"/>
          </a:xfrm>
          <a:prstGeom prst="rect">
            <a:avLst/>
          </a:prstGeom>
          <a:noFill/>
        </p:spPr>
        <p:txBody>
          <a:bodyPr wrap="square" rtlCol="0">
            <a:spAutoFit/>
          </a:bodyPr>
          <a:lstStyle/>
          <a:p>
            <a:r>
              <a:rPr lang="en-NZ" dirty="0" smtClean="0"/>
              <a:t>Transparent Earth</a:t>
            </a:r>
            <a:endParaRPr lang="en-NZ"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1703947"/>
            <a:ext cx="792088" cy="792088"/>
          </a:xfrm>
          <a:prstGeom prst="rect">
            <a:avLst/>
          </a:prstGeom>
        </p:spPr>
      </p:pic>
    </p:spTree>
    <p:extLst>
      <p:ext uri="{BB962C8B-B14F-4D97-AF65-F5344CB8AC3E}">
        <p14:creationId xmlns:p14="http://schemas.microsoft.com/office/powerpoint/2010/main" val="2508057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906" y="188640"/>
            <a:ext cx="3131030" cy="923330"/>
          </a:xfrm>
          <a:prstGeom prst="rect">
            <a:avLst/>
          </a:prstGeom>
          <a:noFill/>
        </p:spPr>
        <p:txBody>
          <a:bodyPr wrap="square" lIns="91440" tIns="45720" rIns="91440" bIns="45720">
            <a:spAutoFit/>
          </a:bodyPr>
          <a:lstStyle/>
          <a:p>
            <a:pPr algn="ctr"/>
            <a:r>
              <a:rPr lang="en-US" sz="5400" b="1" dirty="0" smtClean="0">
                <a:ln w="10541" cmpd="sng">
                  <a:solidFill>
                    <a:srgbClr val="7D7D7D">
                      <a:tint val="100000"/>
                      <a:shade val="100000"/>
                      <a:satMod val="110000"/>
                    </a:srgbClr>
                  </a:solidFill>
                  <a:prstDash val="solid"/>
                </a:ln>
                <a:solidFill>
                  <a:srgbClr val="FFFF00"/>
                </a:solidFill>
              </a:rPr>
              <a:t>Heidi</a:t>
            </a:r>
            <a:endParaRPr lang="en-US" sz="5400" b="1" cap="none" spc="0" dirty="0">
              <a:ln w="10541" cmpd="sng">
                <a:solidFill>
                  <a:srgbClr val="7D7D7D">
                    <a:tint val="100000"/>
                    <a:shade val="100000"/>
                    <a:satMod val="110000"/>
                  </a:srgbClr>
                </a:solidFill>
                <a:prstDash val="solid"/>
              </a:ln>
              <a:solidFill>
                <a:srgbClr val="FFFF00"/>
              </a:solidFill>
              <a:effectLs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332656"/>
            <a:ext cx="2378078" cy="4221088"/>
          </a:xfrm>
          <a:prstGeom prst="rect">
            <a:avLst/>
          </a:prstGeom>
        </p:spPr>
      </p:pic>
      <p:sp>
        <p:nvSpPr>
          <p:cNvPr id="5" name="TextBox 4"/>
          <p:cNvSpPr txBox="1"/>
          <p:nvPr/>
        </p:nvSpPr>
        <p:spPr>
          <a:xfrm>
            <a:off x="611560" y="1111970"/>
            <a:ext cx="2376264" cy="369332"/>
          </a:xfrm>
          <a:prstGeom prst="rect">
            <a:avLst/>
          </a:prstGeom>
          <a:noFill/>
        </p:spPr>
        <p:txBody>
          <a:bodyPr wrap="square" rtlCol="0">
            <a:spAutoFit/>
          </a:bodyPr>
          <a:lstStyle/>
          <a:p>
            <a:r>
              <a:rPr lang="en-NZ" dirty="0" smtClean="0"/>
              <a:t>Maths Slide</a:t>
            </a:r>
            <a:endParaRPr lang="en-NZ"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442" y="1772816"/>
            <a:ext cx="823218" cy="823218"/>
          </a:xfrm>
          <a:prstGeom prst="rect">
            <a:avLst/>
          </a:prstGeom>
        </p:spPr>
      </p:pic>
    </p:spTree>
    <p:extLst>
      <p:ext uri="{BB962C8B-B14F-4D97-AF65-F5344CB8AC3E}">
        <p14:creationId xmlns:p14="http://schemas.microsoft.com/office/powerpoint/2010/main" val="19575479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906" y="188640"/>
            <a:ext cx="3131030" cy="923330"/>
          </a:xfrm>
          <a:prstGeom prst="rect">
            <a:avLst/>
          </a:prstGeom>
          <a:noFill/>
        </p:spPr>
        <p:txBody>
          <a:bodyPr wrap="square" lIns="91440" tIns="45720" rIns="91440" bIns="45720">
            <a:spAutoFit/>
          </a:bodyPr>
          <a:lstStyle/>
          <a:p>
            <a:pPr algn="ctr"/>
            <a:r>
              <a:rPr lang="en-US" sz="5400" b="1" dirty="0" smtClean="0">
                <a:ln w="10541" cmpd="sng">
                  <a:solidFill>
                    <a:srgbClr val="7D7D7D">
                      <a:tint val="100000"/>
                      <a:shade val="100000"/>
                      <a:satMod val="110000"/>
                    </a:srgbClr>
                  </a:solidFill>
                  <a:prstDash val="solid"/>
                </a:ln>
                <a:solidFill>
                  <a:srgbClr val="FFFF00"/>
                </a:solidFill>
              </a:rPr>
              <a:t>Carol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040" y="188640"/>
            <a:ext cx="2607186" cy="2190037"/>
          </a:xfrm>
          <a:prstGeom prst="rect">
            <a:avLst/>
          </a:prstGeom>
        </p:spPr>
      </p:pic>
      <p:sp>
        <p:nvSpPr>
          <p:cNvPr id="5" name="TextBox 4"/>
          <p:cNvSpPr txBox="1"/>
          <p:nvPr/>
        </p:nvSpPr>
        <p:spPr>
          <a:xfrm>
            <a:off x="339687" y="1111970"/>
            <a:ext cx="3456384" cy="646331"/>
          </a:xfrm>
          <a:prstGeom prst="rect">
            <a:avLst/>
          </a:prstGeom>
          <a:noFill/>
        </p:spPr>
        <p:txBody>
          <a:bodyPr wrap="square" rtlCol="0">
            <a:spAutoFit/>
          </a:bodyPr>
          <a:lstStyle/>
          <a:p>
            <a:r>
              <a:rPr lang="en-NZ" dirty="0" smtClean="0"/>
              <a:t>Pizza Fractions 1</a:t>
            </a:r>
          </a:p>
          <a:p>
            <a:endParaRPr lang="en-NZ"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5992" y="1111970"/>
            <a:ext cx="827856" cy="827856"/>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10055" r="5091"/>
          <a:stretch/>
        </p:blipFill>
        <p:spPr>
          <a:xfrm>
            <a:off x="2329838" y="3573016"/>
            <a:ext cx="896126" cy="912297"/>
          </a:xfrm>
          <a:prstGeom prst="rect">
            <a:avLst/>
          </a:prstGeom>
        </p:spPr>
      </p:pic>
      <p:sp>
        <p:nvSpPr>
          <p:cNvPr id="8" name="Rectangle 7"/>
          <p:cNvSpPr/>
          <p:nvPr/>
        </p:nvSpPr>
        <p:spPr>
          <a:xfrm>
            <a:off x="467544" y="3844498"/>
            <a:ext cx="1595309" cy="369332"/>
          </a:xfrm>
          <a:prstGeom prst="rect">
            <a:avLst/>
          </a:prstGeom>
        </p:spPr>
        <p:txBody>
          <a:bodyPr wrap="none">
            <a:spAutoFit/>
          </a:bodyPr>
          <a:lstStyle/>
          <a:p>
            <a:r>
              <a:rPr lang="en-NZ" dirty="0" smtClean="0"/>
              <a:t>Maths Monster</a:t>
            </a:r>
            <a:endParaRPr lang="en-NZ" dirty="0"/>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6096" y="2541500"/>
            <a:ext cx="1755001" cy="2632502"/>
          </a:xfrm>
          <a:prstGeom prst="rect">
            <a:avLst/>
          </a:prstGeom>
        </p:spPr>
      </p:pic>
    </p:spTree>
    <p:extLst>
      <p:ext uri="{BB962C8B-B14F-4D97-AF65-F5344CB8AC3E}">
        <p14:creationId xmlns:p14="http://schemas.microsoft.com/office/powerpoint/2010/main" val="2223415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906" y="188640"/>
            <a:ext cx="3131030" cy="923330"/>
          </a:xfrm>
          <a:prstGeom prst="rect">
            <a:avLst/>
          </a:prstGeom>
          <a:noFill/>
        </p:spPr>
        <p:txBody>
          <a:bodyPr wrap="square" lIns="91440" tIns="45720" rIns="91440" bIns="45720">
            <a:spAutoFit/>
          </a:bodyPr>
          <a:lstStyle/>
          <a:p>
            <a:pPr algn="ctr"/>
            <a:r>
              <a:rPr lang="en-US" sz="5400" b="1" dirty="0" smtClean="0">
                <a:ln w="10541" cmpd="sng">
                  <a:solidFill>
                    <a:srgbClr val="7D7D7D">
                      <a:tint val="100000"/>
                      <a:shade val="100000"/>
                      <a:satMod val="110000"/>
                    </a:srgbClr>
                  </a:solidFill>
                  <a:prstDash val="solid"/>
                </a:ln>
                <a:solidFill>
                  <a:srgbClr val="FFFF00"/>
                </a:solidFill>
              </a:rPr>
              <a:t>Jules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240" y="188640"/>
            <a:ext cx="3083326" cy="231249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9578" y="2682075"/>
            <a:ext cx="3266752" cy="245006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1417791"/>
            <a:ext cx="797468" cy="797468"/>
          </a:xfrm>
          <a:prstGeom prst="rect">
            <a:avLst/>
          </a:prstGeom>
        </p:spPr>
      </p:pic>
      <p:sp>
        <p:nvSpPr>
          <p:cNvPr id="8" name="TextBox 7"/>
          <p:cNvSpPr txBox="1"/>
          <p:nvPr/>
        </p:nvSpPr>
        <p:spPr>
          <a:xfrm>
            <a:off x="146197" y="2358910"/>
            <a:ext cx="1728193" cy="646331"/>
          </a:xfrm>
          <a:prstGeom prst="rect">
            <a:avLst/>
          </a:prstGeom>
          <a:noFill/>
        </p:spPr>
        <p:txBody>
          <a:bodyPr wrap="square" rtlCol="0">
            <a:spAutoFit/>
          </a:bodyPr>
          <a:lstStyle/>
          <a:p>
            <a:pPr algn="ctr"/>
            <a:r>
              <a:rPr lang="en-NZ" dirty="0" smtClean="0"/>
              <a:t>Measure Time </a:t>
            </a:r>
          </a:p>
          <a:p>
            <a:pPr algn="ctr"/>
            <a:r>
              <a:rPr lang="en-NZ" dirty="0" smtClean="0"/>
              <a:t>and Length</a:t>
            </a:r>
            <a:endParaRPr lang="en-NZ" dirty="0"/>
          </a:p>
        </p:txBody>
      </p:sp>
    </p:spTree>
    <p:extLst>
      <p:ext uri="{BB962C8B-B14F-4D97-AF65-F5344CB8AC3E}">
        <p14:creationId xmlns:p14="http://schemas.microsoft.com/office/powerpoint/2010/main" val="3620287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Urban Pop">
  <a:themeElements>
    <a:clrScheme name="Urban Pop">
      <a:dk1>
        <a:srgbClr val="000000"/>
      </a:dk1>
      <a:lt1>
        <a:srgbClr val="FFFFFF"/>
      </a:lt1>
      <a:dk2>
        <a:srgbClr val="282828"/>
      </a:dk2>
      <a:lt2>
        <a:srgbClr val="D4D4D4"/>
      </a:lt2>
      <a:accent1>
        <a:srgbClr val="86CE24"/>
      </a:accent1>
      <a:accent2>
        <a:srgbClr val="00A2E6"/>
      </a:accent2>
      <a:accent3>
        <a:srgbClr val="FAC810"/>
      </a:accent3>
      <a:accent4>
        <a:srgbClr val="7D8F8C"/>
      </a:accent4>
      <a:accent5>
        <a:srgbClr val="D06B20"/>
      </a:accent5>
      <a:accent6>
        <a:srgbClr val="958B8B"/>
      </a:accent6>
      <a:hlink>
        <a:srgbClr val="FF9900"/>
      </a:hlink>
      <a:folHlink>
        <a:srgbClr val="969696"/>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TC101859862[[fn=Urban Pop]]</Template>
  <TotalTime>612</TotalTime>
  <Words>348</Words>
  <Application>Microsoft Office PowerPoint</Application>
  <PresentationFormat>On-screen Show (4:3)</PresentationFormat>
  <Paragraphs>56</Paragraphs>
  <Slides>20</Slides>
  <Notes>0</Notes>
  <HiddenSlides>0</HiddenSlides>
  <MMClips>1</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Urban Pop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Ministry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Lyn Martin</dc:creator>
  <cp:lastModifiedBy>Lyn Martin</cp:lastModifiedBy>
  <cp:revision>47</cp:revision>
  <dcterms:created xsi:type="dcterms:W3CDTF">2014-05-08T03:57:42Z</dcterms:created>
  <dcterms:modified xsi:type="dcterms:W3CDTF">2014-05-13T00:06:28Z</dcterms:modified>
</cp:coreProperties>
</file>