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5"/>
  </p:notesMasterIdLst>
  <p:sldIdLst>
    <p:sldId id="281" r:id="rId4"/>
    <p:sldId id="282" r:id="rId5"/>
    <p:sldId id="264" r:id="rId6"/>
    <p:sldId id="256" r:id="rId7"/>
    <p:sldId id="266" r:id="rId8"/>
    <p:sldId id="267" r:id="rId9"/>
    <p:sldId id="268" r:id="rId10"/>
    <p:sldId id="269" r:id="rId11"/>
    <p:sldId id="270" r:id="rId12"/>
    <p:sldId id="271" r:id="rId13"/>
    <p:sldId id="265" r:id="rId14"/>
    <p:sldId id="283" r:id="rId15"/>
    <p:sldId id="263" r:id="rId16"/>
    <p:sldId id="272" r:id="rId17"/>
    <p:sldId id="273" r:id="rId18"/>
    <p:sldId id="260" r:id="rId19"/>
    <p:sldId id="261" r:id="rId20"/>
    <p:sldId id="262" r:id="rId21"/>
    <p:sldId id="284" r:id="rId22"/>
    <p:sldId id="274" r:id="rId23"/>
    <p:sldId id="258" r:id="rId24"/>
    <p:sldId id="259" r:id="rId25"/>
    <p:sldId id="275" r:id="rId26"/>
    <p:sldId id="276" r:id="rId27"/>
    <p:sldId id="257" r:id="rId28"/>
    <p:sldId id="286" r:id="rId29"/>
    <p:sldId id="277" r:id="rId30"/>
    <p:sldId id="278" r:id="rId31"/>
    <p:sldId id="280" r:id="rId32"/>
    <p:sldId id="279" r:id="rId33"/>
    <p:sldId id="285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854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A8934-80BC-4A06-A451-1D41EFC53BE4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3F7CB-0CA0-4DB9-B9D5-B3A403EA477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49790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CEAE1B7-27AC-4730-A3B0-DC4427594C08}" type="slidenum">
              <a:rPr lang="en-US" sz="1200">
                <a:solidFill>
                  <a:prstClr val="black"/>
                </a:solidFill>
              </a:rPr>
              <a:pPr/>
              <a:t>1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06EE37B4-6255-4569-A693-2E5E51C152CD}" type="slidenum">
              <a:rPr lang="en-US" sz="1200">
                <a:solidFill>
                  <a:prstClr val="black"/>
                </a:solidFill>
              </a:rPr>
              <a:pPr/>
              <a:t>2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/>
              <a:t>PISA</a:t>
            </a:r>
            <a:r>
              <a:rPr lang="en-NZ" baseline="0" dirty="0" smtClean="0"/>
              <a:t> = Programme for International Student Assessment, over 60 OECD countries, three-yearly from 1997, 15 </a:t>
            </a:r>
            <a:r>
              <a:rPr lang="en-NZ" baseline="0" dirty="0" err="1" smtClean="0"/>
              <a:t>yo</a:t>
            </a:r>
            <a:r>
              <a:rPr lang="en-NZ" baseline="0" dirty="0" smtClean="0"/>
              <a:t>.</a:t>
            </a:r>
            <a:endParaRPr lang="en-NZ" dirty="0" smtClean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3F7CB-0CA0-4DB9-B9D5-B3A403EA477A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02985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B1D40-B589-4D30-80C7-FEF9B1FCF20F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2360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Spatial skills =</a:t>
            </a:r>
            <a:r>
              <a:rPr lang="en-US" dirty="0" smtClean="0"/>
              <a:t> design,</a:t>
            </a:r>
            <a:r>
              <a:rPr lang="en-US" baseline="0" dirty="0" smtClean="0"/>
              <a:t> measurement, direction, manipulation of physical objects.</a:t>
            </a:r>
          </a:p>
          <a:p>
            <a:r>
              <a:rPr lang="en-US" baseline="0" dirty="0" smtClean="0"/>
              <a:t>Examples in everyday life = parallel parking, finding North, siren direction.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More use of spatial activities for bonding</a:t>
            </a:r>
          </a:p>
          <a:p>
            <a:r>
              <a:rPr lang="en-US" baseline="0" dirty="0" smtClean="0"/>
              <a:t>Male brain – language in left hemisphere; female six or seven cortical areas across both hemispheres.</a:t>
            </a:r>
          </a:p>
          <a:p>
            <a:r>
              <a:rPr lang="en-US" baseline="0" dirty="0" smtClean="0"/>
              <a:t>Men have more difficult time making language out of experience.</a:t>
            </a:r>
            <a:endParaRPr lang="en-US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Less connections – Corpus </a:t>
            </a:r>
            <a:r>
              <a:rPr lang="en-US" baseline="0" dirty="0" err="1" smtClean="0"/>
              <a:t>Calloseum</a:t>
            </a:r>
            <a:r>
              <a:rPr lang="en-US" baseline="0" dirty="0" smtClean="0"/>
              <a:t> </a:t>
            </a:r>
            <a:r>
              <a:rPr lang="en-US" dirty="0" smtClean="0"/>
              <a:t>Less connections between feelings/thoughts to words</a:t>
            </a:r>
          </a:p>
          <a:p>
            <a:r>
              <a:rPr lang="en-US" baseline="0" dirty="0" smtClean="0"/>
              <a:t>Smaller hippo - </a:t>
            </a:r>
            <a:r>
              <a:rPr lang="en-US" dirty="0" smtClean="0"/>
              <a:t>Less links to emotive </a:t>
            </a:r>
            <a:r>
              <a:rPr lang="en-US" dirty="0" err="1" smtClean="0"/>
              <a:t>centres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en-US" dirty="0" smtClean="0"/>
              <a:t>Recall less physical and emotional detail</a:t>
            </a:r>
            <a:endParaRPr lang="en-US" baseline="0" dirty="0" smtClean="0"/>
          </a:p>
          <a:p>
            <a:r>
              <a:rPr lang="en-US" baseline="0" dirty="0" smtClean="0"/>
              <a:t>Serotonin - </a:t>
            </a:r>
            <a:r>
              <a:rPr lang="en-US" dirty="0" smtClean="0"/>
              <a:t>More likely to be impulsive, choose action over talk for responses</a:t>
            </a:r>
          </a:p>
          <a:p>
            <a:r>
              <a:rPr lang="en-US" dirty="0" smtClean="0"/>
              <a:t>Oxytocin</a:t>
            </a:r>
            <a:r>
              <a:rPr lang="en-US" baseline="0" dirty="0" smtClean="0"/>
              <a:t> - </a:t>
            </a:r>
            <a:r>
              <a:rPr lang="en-US" dirty="0" smtClean="0"/>
              <a:t>Greater aggression, ‘Fight or Flight’ instinct over ‘Tend and Befriend’, Less likely to link bonding/empathy with </a:t>
            </a:r>
            <a:r>
              <a:rPr lang="en-US" dirty="0" err="1" smtClean="0"/>
              <a:t>verbals</a:t>
            </a:r>
            <a:endParaRPr lang="en-US" dirty="0" smtClean="0"/>
          </a:p>
          <a:p>
            <a:r>
              <a:rPr lang="en-US" dirty="0" smtClean="0"/>
              <a:t>Testosterone</a:t>
            </a:r>
            <a:r>
              <a:rPr lang="en-US" baseline="0" dirty="0" smtClean="0"/>
              <a:t> - </a:t>
            </a:r>
            <a:r>
              <a:rPr lang="en-US" dirty="0" smtClean="0"/>
              <a:t>Aggression may be physical violence or ambition,</a:t>
            </a:r>
            <a:r>
              <a:rPr lang="en-US" baseline="0" dirty="0" smtClean="0"/>
              <a:t> </a:t>
            </a:r>
            <a:r>
              <a:rPr lang="en-US" dirty="0" smtClean="0"/>
              <a:t>Strong links with competition</a:t>
            </a:r>
          </a:p>
          <a:p>
            <a:r>
              <a:rPr lang="en-US" dirty="0" smtClean="0"/>
              <a:t>Females</a:t>
            </a:r>
            <a:r>
              <a:rPr lang="en-US" baseline="0" dirty="0" smtClean="0"/>
              <a:t> spend more time relating to others and objects in a calm, verbal manner; boys tend to seek quick physical release.</a:t>
            </a:r>
          </a:p>
          <a:p>
            <a:r>
              <a:rPr lang="en-US" baseline="0" dirty="0" smtClean="0"/>
              <a:t>Males less inclined to stop, be patient, listen, communicate emotions verbally.</a:t>
            </a:r>
            <a:endParaRPr lang="en-NZ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baseline="0" dirty="0" smtClean="0"/>
          </a:p>
          <a:p>
            <a:r>
              <a:rPr lang="en-US" baseline="0" dirty="0" smtClean="0"/>
              <a:t>Male brain – language in left hemisphere; female six or seven cortical areas across both hemispheres.</a:t>
            </a:r>
          </a:p>
          <a:p>
            <a:r>
              <a:rPr lang="en-US" baseline="0" dirty="0" smtClean="0"/>
              <a:t>Men have more difficult time making language out of experience.</a:t>
            </a:r>
            <a:endParaRPr lang="en-NZ" dirty="0" smtClean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3F7CB-0CA0-4DB9-B9D5-B3A403EA477A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45089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3F7CB-0CA0-4DB9-B9D5-B3A403EA477A}" type="slidenum">
              <a:rPr lang="en-NZ" smtClean="0"/>
              <a:t>15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30792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3F7CB-0CA0-4DB9-B9D5-B3A403EA477A}" type="slidenum">
              <a:rPr lang="en-NZ" smtClean="0"/>
              <a:t>19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30792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5" y="5617773"/>
            <a:ext cx="7382935" cy="537211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1" y="1009652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5" y="702071"/>
            <a:ext cx="567831" cy="567831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6"/>
            <a:ext cx="5723468" cy="1828091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4" y="3736623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8" y="5357592"/>
            <a:ext cx="5034845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4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5" y="925693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5" y="1106313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5839B-BAFC-469F-83ED-60B7C97F68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367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D5C0-CF35-4780-B236-2C1BCBD3FC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583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48FD-7E9F-4AF7-BB65-C54D1A57BE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789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C0DFE-0531-486B-ACB1-763856E9A9A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181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1F1C2-F59B-4259-AB2C-2AE49B4E291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334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4C0C6-5B8F-47A7-B830-1F20C1A9B0D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533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663B0-AB88-4CF3-A412-954F5D13B17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059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78985-4AD0-44D8-889F-5919EC87AF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645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B929B-8A62-4E63-AD4D-95125C21796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660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E0E89-357E-4A19-AD05-074A3E2CB93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610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44191-AA34-43F3-B75E-E09A1AF7EB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709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5839B-BAFC-469F-83ED-60B7C97F68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8537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D5C0-CF35-4780-B236-2C1BCBD3FC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1675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48FD-7E9F-4AF7-BB65-C54D1A57BE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244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C0DFE-0531-486B-ACB1-763856E9A9A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264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1F1C2-F59B-4259-AB2C-2AE49B4E291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8389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4C0C6-5B8F-47A7-B830-1F20C1A9B0D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743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663B0-AB88-4CF3-A412-954F5D13B17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240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2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71" y="3725337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78985-4AD0-44D8-889F-5919EC87AF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308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B929B-8A62-4E63-AD4D-95125C21796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8162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E0E89-357E-4A19-AD05-074A3E2CB93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5531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44191-AA34-43F3-B75E-E09A1AF7EB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712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4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73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81" y="6058037"/>
            <a:ext cx="7721601" cy="537211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6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20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8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12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10" y="293955"/>
            <a:ext cx="567831" cy="567831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4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6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9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702" y="5885672"/>
            <a:ext cx="1213821" cy="365125"/>
          </a:xfrm>
        </p:spPr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8" y="5829263"/>
            <a:ext cx="3522607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7" y="5896963"/>
            <a:ext cx="554023" cy="365125"/>
          </a:xfrm>
        </p:spPr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81" y="6058037"/>
            <a:ext cx="7721601" cy="537211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8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62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6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72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10" y="293955"/>
            <a:ext cx="567831" cy="567831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9" y="1207274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40" y="5888739"/>
            <a:ext cx="1213821" cy="365125"/>
          </a:xfrm>
        </p:spPr>
        <p:txBody>
          <a:bodyPr/>
          <a:lstStyle/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73" y="5831039"/>
            <a:ext cx="3319043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90" y="5900028"/>
            <a:ext cx="554023" cy="365125"/>
          </a:xfrm>
        </p:spPr>
        <p:txBody>
          <a:bodyPr/>
          <a:lstStyle/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4" y="6069329"/>
            <a:ext cx="7920991" cy="537211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1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5" y="273093"/>
            <a:ext cx="567831" cy="567831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7" y="817584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4" y="2119259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92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274BDB0-02EB-41CA-8A5D-68A0BFE48576}" type="datetimeFigureOut">
              <a:rPr lang="en-NZ" smtClean="0"/>
              <a:t>25/11/2011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6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4CC79B8-7313-4BF0-A77B-719959366D7B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F119312-275B-4AF9-9A88-9DC4BD3DFFB5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273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F119312-275B-4AF9-9A88-9DC4BD3DFFB5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0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scoveryeducation.com/free-puzzlemaker/?CFID=15064209&amp;CFTOKEN=83578621" TargetMode="External"/><Relationship Id="rId7" Type="http://schemas.openxmlformats.org/officeDocument/2006/relationships/hyperlink" Target="http://www.flocabulary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mouspeoplelessons.com/" TargetMode="External"/><Relationship Id="rId5" Type="http://schemas.openxmlformats.org/officeDocument/2006/relationships/hyperlink" Target="http://www.schoolhistory.co.uk/" TargetMode="External"/><Relationship Id="rId4" Type="http://schemas.openxmlformats.org/officeDocument/2006/relationships/hyperlink" Target="http://worksheets.theteacherscorner.net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scoveryeducation.com/free-puzzlemaker/?CFID=15064209&amp;CFTOKEN=83578621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locabulary.com/" TargetMode="External"/><Relationship Id="rId5" Type="http://schemas.openxmlformats.org/officeDocument/2006/relationships/hyperlink" Target="http://www.schoolhistory.co.uk/" TargetMode="External"/><Relationship Id="rId4" Type="http://schemas.openxmlformats.org/officeDocument/2006/relationships/hyperlink" Target="http://worksheets.theteacherscorner.ne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ed.com/talks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classtools.net/" TargetMode="External"/><Relationship Id="rId2" Type="http://schemas.openxmlformats.org/officeDocument/2006/relationships/hyperlink" Target="http://quizlet.com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n.jacobsen@bdsc.school.nz" TargetMode="External"/><Relationship Id="rId2" Type="http://schemas.openxmlformats.org/officeDocument/2006/relationships/hyperlink" Target="mailto:derbyshirea@skc.school.nz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youtube.com/watch?v=iGoC8FTLKSI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ulearn09 transparen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94422"/>
            <a:ext cx="7620000" cy="2550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014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97383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80" y="5013176"/>
            <a:ext cx="7477173" cy="1152128"/>
          </a:xfrm>
        </p:spPr>
        <p:txBody>
          <a:bodyPr>
            <a:normAutofit fontScale="90000"/>
          </a:bodyPr>
          <a:lstStyle/>
          <a:p>
            <a:r>
              <a:rPr lang="en-NZ" b="1" dirty="0"/>
              <a:t> </a:t>
            </a:r>
            <a:r>
              <a:rPr lang="en-NZ" b="1" dirty="0">
                <a:solidFill>
                  <a:schemeClr val="tx1"/>
                </a:solidFill>
              </a:rPr>
              <a:t>"</a:t>
            </a:r>
            <a:r>
              <a:rPr lang="en-NZ" sz="3100" b="1" dirty="0">
                <a:solidFill>
                  <a:schemeClr val="tx1"/>
                </a:solidFill>
              </a:rPr>
              <a:t>And thus, dear students, we have arrived at the formula for understanding women."</a:t>
            </a:r>
            <a:r>
              <a:rPr lang="en-NZ" b="1" dirty="0">
                <a:solidFill>
                  <a:schemeClr val="tx1"/>
                </a:solidFill>
              </a:rPr>
              <a:t> </a:t>
            </a:r>
            <a:endParaRPr lang="en-N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49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Why are there differences?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4" y="1844827"/>
            <a:ext cx="6196405" cy="4176463"/>
          </a:xfrm>
        </p:spPr>
        <p:txBody>
          <a:bodyPr>
            <a:normAutofit lnSpcReduction="10000"/>
          </a:bodyPr>
          <a:lstStyle/>
          <a:p>
            <a:r>
              <a:rPr lang="en-NZ" dirty="0"/>
              <a:t>Structural differences in the brain</a:t>
            </a:r>
          </a:p>
          <a:p>
            <a:pPr lvl="1"/>
            <a:r>
              <a:rPr lang="en-NZ" dirty="0"/>
              <a:t>More developed spatial area</a:t>
            </a:r>
          </a:p>
          <a:p>
            <a:pPr lvl="1"/>
            <a:r>
              <a:rPr lang="en-NZ" dirty="0"/>
              <a:t>Less connections between the hemispheres</a:t>
            </a:r>
          </a:p>
          <a:p>
            <a:pPr lvl="1"/>
            <a:r>
              <a:rPr lang="en-NZ" dirty="0"/>
              <a:t>Smaller hippocampus – memory centre</a:t>
            </a:r>
          </a:p>
          <a:p>
            <a:r>
              <a:rPr lang="en-NZ" dirty="0"/>
              <a:t>Chemical differences within the brain</a:t>
            </a:r>
          </a:p>
          <a:p>
            <a:pPr lvl="1"/>
            <a:r>
              <a:rPr lang="en-NZ" dirty="0"/>
              <a:t>Less ‘calming’ serotonin</a:t>
            </a:r>
          </a:p>
          <a:p>
            <a:pPr lvl="1"/>
            <a:r>
              <a:rPr lang="en-NZ" dirty="0"/>
              <a:t>Less ‘bonding’ oxytocin</a:t>
            </a:r>
          </a:p>
          <a:p>
            <a:pPr lvl="1"/>
            <a:r>
              <a:rPr lang="en-NZ" dirty="0"/>
              <a:t>More ‘sex and aggression’ testosterone</a:t>
            </a:r>
          </a:p>
          <a:p>
            <a:r>
              <a:rPr lang="en-NZ" dirty="0"/>
              <a:t>Also of note</a:t>
            </a:r>
          </a:p>
          <a:p>
            <a:pPr lvl="1"/>
            <a:r>
              <a:rPr lang="en-NZ" dirty="0"/>
              <a:t>Less active resting brains</a:t>
            </a:r>
          </a:p>
          <a:p>
            <a:pPr lvl="1"/>
            <a:r>
              <a:rPr lang="en-NZ" dirty="0"/>
              <a:t>Less developed hearing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2184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636912"/>
            <a:ext cx="6965245" cy="1202485"/>
          </a:xfrm>
        </p:spPr>
        <p:txBody>
          <a:bodyPr/>
          <a:lstStyle/>
          <a:p>
            <a:r>
              <a:rPr lang="en-NZ" sz="7200" dirty="0" smtClean="0"/>
              <a:t>Take 5</a:t>
            </a:r>
            <a:r>
              <a:rPr lang="en-NZ" dirty="0" smtClean="0"/>
              <a:t>	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755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How can technology be used?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800" dirty="0" smtClean="0"/>
              <a:t>Grabbing attention/ engagement</a:t>
            </a:r>
          </a:p>
          <a:p>
            <a:r>
              <a:rPr lang="en-NZ" sz="2800" dirty="0" smtClean="0"/>
              <a:t>Teaching Tasks</a:t>
            </a:r>
          </a:p>
          <a:p>
            <a:r>
              <a:rPr lang="en-NZ" sz="2800" dirty="0" smtClean="0"/>
              <a:t>Collaboration</a:t>
            </a:r>
          </a:p>
          <a:p>
            <a:r>
              <a:rPr lang="en-NZ" sz="2800" dirty="0" smtClean="0"/>
              <a:t>Modelling best practice</a:t>
            </a:r>
          </a:p>
          <a:p>
            <a:r>
              <a:rPr lang="en-NZ" sz="2800" dirty="0" smtClean="0"/>
              <a:t>Feedback</a:t>
            </a:r>
          </a:p>
          <a:p>
            <a:r>
              <a:rPr lang="en-NZ" sz="2800" dirty="0" smtClean="0"/>
              <a:t>Presentation / Assessments</a:t>
            </a:r>
          </a:p>
          <a:p>
            <a:r>
              <a:rPr lang="en-NZ" sz="2800" dirty="0" smtClean="0"/>
              <a:t>Revision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337646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1.  Attention and Engagement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sz="2800" dirty="0" smtClean="0"/>
              <a:t>The multi-purpose tennis ball</a:t>
            </a:r>
          </a:p>
          <a:p>
            <a:endParaRPr lang="en-NZ" sz="2800" dirty="0" smtClean="0"/>
          </a:p>
          <a:p>
            <a:r>
              <a:rPr lang="en-NZ" sz="2800" dirty="0" smtClean="0"/>
              <a:t>The power of </a:t>
            </a:r>
            <a:r>
              <a:rPr lang="en-NZ" sz="2800" dirty="0" err="1" smtClean="0"/>
              <a:t>playdoh</a:t>
            </a:r>
            <a:endParaRPr lang="en-NZ" sz="2800" dirty="0" smtClean="0"/>
          </a:p>
          <a:p>
            <a:pPr marL="0" indent="0">
              <a:buNone/>
            </a:pPr>
            <a:endParaRPr lang="en-NZ" sz="2800" dirty="0" smtClean="0"/>
          </a:p>
          <a:p>
            <a:r>
              <a:rPr lang="en-NZ" sz="2800" dirty="0" smtClean="0"/>
              <a:t>Flashing names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1276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2. Teaching Tasks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NZ" dirty="0" smtClean="0"/>
              <a:t>Interactive Classroom</a:t>
            </a:r>
          </a:p>
          <a:p>
            <a:pPr lvl="1"/>
            <a:r>
              <a:rPr lang="en-NZ" dirty="0" smtClean="0"/>
              <a:t>Microsoft technology</a:t>
            </a:r>
          </a:p>
          <a:p>
            <a:r>
              <a:rPr lang="en-NZ" dirty="0" smtClean="0"/>
              <a:t>Puzzlemaker</a:t>
            </a:r>
          </a:p>
          <a:p>
            <a:pPr lvl="1"/>
            <a:r>
              <a:rPr lang="en-NZ" dirty="0" smtClean="0">
                <a:hlinkClick r:id="rId3"/>
              </a:rPr>
              <a:t>discoveryeducation.com</a:t>
            </a:r>
            <a:endParaRPr lang="en-NZ" dirty="0" smtClean="0"/>
          </a:p>
          <a:p>
            <a:pPr lvl="1"/>
            <a:r>
              <a:rPr lang="en-NZ" dirty="0">
                <a:hlinkClick r:id="rId4"/>
              </a:rPr>
              <a:t>t</a:t>
            </a:r>
            <a:r>
              <a:rPr lang="en-NZ" dirty="0" smtClean="0">
                <a:hlinkClick r:id="rId4"/>
              </a:rPr>
              <a:t>heteacherscorner.net</a:t>
            </a:r>
            <a:endParaRPr lang="en-NZ" dirty="0" smtClean="0"/>
          </a:p>
          <a:p>
            <a:r>
              <a:rPr lang="en-NZ" dirty="0" smtClean="0"/>
              <a:t>Online lessons </a:t>
            </a:r>
          </a:p>
          <a:p>
            <a:pPr lvl="1"/>
            <a:r>
              <a:rPr lang="en-NZ" dirty="0" smtClean="0">
                <a:hlinkClick r:id="rId5"/>
              </a:rPr>
              <a:t>schoolhistory.co.uk</a:t>
            </a:r>
            <a:endParaRPr lang="en-NZ" dirty="0" smtClean="0"/>
          </a:p>
          <a:p>
            <a:pPr lvl="1"/>
            <a:r>
              <a:rPr lang="en-NZ" dirty="0" smtClean="0">
                <a:hlinkClick r:id="rId6"/>
              </a:rPr>
              <a:t>www.famouspeoplelessons.com</a:t>
            </a:r>
            <a:endParaRPr lang="en-NZ" dirty="0" smtClean="0"/>
          </a:p>
          <a:p>
            <a:r>
              <a:rPr lang="en-NZ" dirty="0" smtClean="0"/>
              <a:t>Interesting websites</a:t>
            </a:r>
          </a:p>
          <a:p>
            <a:pPr lvl="1"/>
            <a:r>
              <a:rPr lang="en-NZ" dirty="0">
                <a:hlinkClick r:id="rId7"/>
              </a:rPr>
              <a:t>f</a:t>
            </a:r>
            <a:r>
              <a:rPr lang="en-NZ" dirty="0" smtClean="0">
                <a:hlinkClick r:id="rId7"/>
              </a:rPr>
              <a:t>locabulary.com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84358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Interactive Classroom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1"/>
          <a:stretch/>
        </p:blipFill>
        <p:spPr bwMode="auto">
          <a:xfrm>
            <a:off x="899592" y="1772818"/>
            <a:ext cx="7344816" cy="478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82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Quick Poll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1"/>
          <a:stretch/>
        </p:blipFill>
        <p:spPr bwMode="auto">
          <a:xfrm>
            <a:off x="947329" y="1772816"/>
            <a:ext cx="7287403" cy="4748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880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Highlighting Points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7452398" cy="4899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72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2. Teaching Tasks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dirty="0" smtClean="0"/>
              <a:t>Interactive Classroom</a:t>
            </a:r>
          </a:p>
          <a:p>
            <a:pPr lvl="1"/>
            <a:r>
              <a:rPr lang="en-NZ" dirty="0" smtClean="0"/>
              <a:t>Microsoft technology</a:t>
            </a:r>
          </a:p>
          <a:p>
            <a:r>
              <a:rPr lang="en-NZ" dirty="0" smtClean="0"/>
              <a:t>Puzzlemaker</a:t>
            </a:r>
          </a:p>
          <a:p>
            <a:pPr lvl="1"/>
            <a:r>
              <a:rPr lang="en-NZ" dirty="0" smtClean="0">
                <a:hlinkClick r:id="rId3"/>
              </a:rPr>
              <a:t>discoveryeducation.com</a:t>
            </a:r>
            <a:endParaRPr lang="en-NZ" dirty="0" smtClean="0"/>
          </a:p>
          <a:p>
            <a:pPr lvl="1"/>
            <a:r>
              <a:rPr lang="en-NZ" dirty="0">
                <a:hlinkClick r:id="rId4"/>
              </a:rPr>
              <a:t>t</a:t>
            </a:r>
            <a:r>
              <a:rPr lang="en-NZ" dirty="0" smtClean="0">
                <a:hlinkClick r:id="rId4"/>
              </a:rPr>
              <a:t>heteacherscorner.net</a:t>
            </a:r>
            <a:endParaRPr lang="en-NZ" dirty="0" smtClean="0"/>
          </a:p>
          <a:p>
            <a:r>
              <a:rPr lang="en-NZ" dirty="0" smtClean="0"/>
              <a:t>Online lessons </a:t>
            </a:r>
          </a:p>
          <a:p>
            <a:pPr lvl="1"/>
            <a:r>
              <a:rPr lang="en-NZ" dirty="0">
                <a:hlinkClick r:id="rId5"/>
              </a:rPr>
              <a:t>s</a:t>
            </a:r>
            <a:r>
              <a:rPr lang="en-NZ" dirty="0" smtClean="0">
                <a:hlinkClick r:id="rId5"/>
              </a:rPr>
              <a:t>choolhistory.co.uk</a:t>
            </a:r>
            <a:endParaRPr lang="en-NZ" dirty="0" smtClean="0"/>
          </a:p>
          <a:p>
            <a:r>
              <a:rPr lang="en-NZ" dirty="0" smtClean="0"/>
              <a:t>Interesting websites</a:t>
            </a:r>
          </a:p>
          <a:p>
            <a:pPr lvl="1"/>
            <a:r>
              <a:rPr lang="en-NZ" dirty="0">
                <a:hlinkClick r:id="rId6"/>
              </a:rPr>
              <a:t>f</a:t>
            </a:r>
            <a:r>
              <a:rPr lang="en-NZ" dirty="0" smtClean="0">
                <a:hlinkClick r:id="rId6"/>
              </a:rPr>
              <a:t>locabulary.com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7964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0" y="5943600"/>
            <a:ext cx="9144000" cy="990600"/>
          </a:xfrm>
          <a:prstGeom prst="rect">
            <a:avLst/>
          </a:prstGeom>
          <a:solidFill>
            <a:srgbClr val="455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</a:endParaRPr>
          </a:p>
        </p:txBody>
      </p:sp>
      <p:sp>
        <p:nvSpPr>
          <p:cNvPr id="3075" name="TextBox 15"/>
          <p:cNvSpPr txBox="1">
            <a:spLocks noChangeArrowheads="1"/>
          </p:cNvSpPr>
          <p:nvPr/>
        </p:nvSpPr>
        <p:spPr bwMode="auto">
          <a:xfrm>
            <a:off x="1676400" y="1509186"/>
            <a:ext cx="55626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smtClean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Engaging Boys through Technology</a:t>
            </a:r>
          </a:p>
        </p:txBody>
      </p:sp>
      <p:sp>
        <p:nvSpPr>
          <p:cNvPr id="3076" name="TextBox 169"/>
          <p:cNvSpPr txBox="1">
            <a:spLocks noChangeArrowheads="1"/>
          </p:cNvSpPr>
          <p:nvPr/>
        </p:nvSpPr>
        <p:spPr bwMode="auto">
          <a:xfrm>
            <a:off x="1981200" y="6290104"/>
            <a:ext cx="52578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100" smtClean="0">
                <a:solidFill>
                  <a:srgbClr val="FFFFFF"/>
                </a:solidFill>
              </a:rPr>
              <a:t>Integrating new technologies to empower learning and transform leadership</a:t>
            </a:r>
            <a:endParaRPr lang="en-NZ" sz="1100" smtClean="0">
              <a:solidFill>
                <a:srgbClr val="FFFFFF"/>
              </a:solidFill>
            </a:endParaRPr>
          </a:p>
        </p:txBody>
      </p:sp>
      <p:pic>
        <p:nvPicPr>
          <p:cNvPr id="3077" name="Picture 11" descr="hp-circle-blu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70600"/>
            <a:ext cx="60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 descr="ulearn09 transpare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79400"/>
            <a:ext cx="2209800" cy="76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2" descr="Vista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45200"/>
            <a:ext cx="6096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3" descr="CORE logo-white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0600"/>
            <a:ext cx="1447800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74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3.  Collaboration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NZ" sz="2800" dirty="0" smtClean="0"/>
          </a:p>
          <a:p>
            <a:r>
              <a:rPr lang="en-NZ" sz="2800" dirty="0" smtClean="0"/>
              <a:t>Sky Drive</a:t>
            </a:r>
          </a:p>
          <a:p>
            <a:pPr marL="0" indent="0">
              <a:buNone/>
            </a:pPr>
            <a:endParaRPr lang="en-NZ" sz="2800" dirty="0" smtClean="0"/>
          </a:p>
          <a:p>
            <a:r>
              <a:rPr lang="en-NZ" sz="2800" dirty="0" smtClean="0"/>
              <a:t>Microsoft One Note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278135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" t="15524" r="28901" b="30416"/>
          <a:stretch/>
        </p:blipFill>
        <p:spPr bwMode="auto">
          <a:xfrm>
            <a:off x="899592" y="2420890"/>
            <a:ext cx="7344816" cy="3192399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Sky Drive – Home Page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3079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One Note -  Student Work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" r="16884" b="4818"/>
          <a:stretch/>
        </p:blipFill>
        <p:spPr bwMode="auto">
          <a:xfrm>
            <a:off x="971604" y="1844824"/>
            <a:ext cx="7273315" cy="484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22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4.  Modelling best practice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NZ" sz="2800" dirty="0" smtClean="0"/>
          </a:p>
          <a:p>
            <a:r>
              <a:rPr lang="en-NZ" sz="2800" dirty="0" smtClean="0"/>
              <a:t>Scaffolding for students</a:t>
            </a:r>
          </a:p>
          <a:p>
            <a:pPr marL="0" indent="0">
              <a:buNone/>
            </a:pPr>
            <a:endParaRPr lang="en-NZ" sz="2800" dirty="0" smtClean="0"/>
          </a:p>
          <a:p>
            <a:r>
              <a:rPr lang="en-NZ" sz="2800" dirty="0" smtClean="0">
                <a:hlinkClick r:id="rId2"/>
              </a:rPr>
              <a:t>Tedtalks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227448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5. Feedback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NZ" sz="2800" dirty="0" smtClean="0"/>
          </a:p>
          <a:p>
            <a:r>
              <a:rPr lang="en-NZ" sz="2800" dirty="0" smtClean="0"/>
              <a:t>Using a tablet</a:t>
            </a:r>
          </a:p>
          <a:p>
            <a:pPr marL="0" indent="0">
              <a:buNone/>
            </a:pPr>
            <a:endParaRPr lang="en-NZ" sz="2800" dirty="0" smtClean="0"/>
          </a:p>
          <a:p>
            <a:r>
              <a:rPr lang="en-NZ" sz="2800" dirty="0" smtClean="0"/>
              <a:t>Tracking changes on Word</a:t>
            </a:r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124090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7" t="23333" r="24099" b="30209"/>
          <a:stretch/>
        </p:blipFill>
        <p:spPr bwMode="auto">
          <a:xfrm>
            <a:off x="395536" y="905127"/>
            <a:ext cx="6720840" cy="3398520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6" t="32358" r="24835" b="8770"/>
          <a:stretch/>
        </p:blipFill>
        <p:spPr bwMode="auto">
          <a:xfrm>
            <a:off x="2942762" y="2604388"/>
            <a:ext cx="5995698" cy="4080987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913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3" t="24375" r="15549" b="14791"/>
          <a:stretch/>
        </p:blipFill>
        <p:spPr bwMode="auto">
          <a:xfrm>
            <a:off x="384315" y="2132856"/>
            <a:ext cx="8458200" cy="4450080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Tracking changes on Word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2305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6.  Presentation / Assessment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 smtClean="0"/>
          </a:p>
          <a:p>
            <a:r>
              <a:rPr lang="en-NZ" sz="2800" dirty="0" smtClean="0"/>
              <a:t>Open choice assignments</a:t>
            </a:r>
          </a:p>
          <a:p>
            <a:pPr lvl="1"/>
            <a:r>
              <a:rPr lang="en-NZ" sz="2400" dirty="0" smtClean="0"/>
              <a:t>Manly Apostrophes</a:t>
            </a:r>
          </a:p>
          <a:p>
            <a:pPr lvl="1"/>
            <a:r>
              <a:rPr lang="en-NZ" sz="2400" dirty="0" smtClean="0"/>
              <a:t>Classics Rap</a:t>
            </a:r>
          </a:p>
          <a:p>
            <a:pPr marL="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86666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7.  Revision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sz="2800" dirty="0" smtClean="0"/>
              <a:t> A new use for </a:t>
            </a:r>
            <a:r>
              <a:rPr lang="en-NZ" sz="2800" dirty="0" err="1" smtClean="0"/>
              <a:t>flyswats</a:t>
            </a:r>
            <a:endParaRPr lang="en-NZ" sz="2800" dirty="0" smtClean="0"/>
          </a:p>
          <a:p>
            <a:pPr marL="0" indent="0">
              <a:buNone/>
            </a:pPr>
            <a:endParaRPr lang="en-NZ" sz="2800" dirty="0" smtClean="0"/>
          </a:p>
          <a:p>
            <a:r>
              <a:rPr lang="en-NZ" sz="2800" dirty="0" smtClean="0">
                <a:hlinkClick r:id="rId2"/>
              </a:rPr>
              <a:t>Quizlet</a:t>
            </a:r>
            <a:r>
              <a:rPr lang="en-NZ" sz="2800" dirty="0" smtClean="0"/>
              <a:t> – online flashcards</a:t>
            </a:r>
          </a:p>
          <a:p>
            <a:pPr marL="0" indent="0">
              <a:buNone/>
            </a:pPr>
            <a:endParaRPr lang="en-NZ" sz="2800" dirty="0" smtClean="0"/>
          </a:p>
          <a:p>
            <a:r>
              <a:rPr lang="en-NZ" sz="2800" dirty="0" smtClean="0"/>
              <a:t>Simple games</a:t>
            </a:r>
          </a:p>
          <a:p>
            <a:pPr lvl="1"/>
            <a:r>
              <a:rPr lang="en-NZ" sz="2400" dirty="0">
                <a:hlinkClick r:id="rId3"/>
              </a:rPr>
              <a:t>c</a:t>
            </a:r>
            <a:r>
              <a:rPr lang="en-NZ" sz="2400" dirty="0" smtClean="0">
                <a:hlinkClick r:id="rId3"/>
              </a:rPr>
              <a:t>lasstools.net</a:t>
            </a:r>
            <a:endParaRPr lang="en-NZ" sz="2400" dirty="0" smtClean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5462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Revision and Review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4" y="1916835"/>
            <a:ext cx="6196405" cy="4032447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NZ" dirty="0" smtClean="0"/>
              <a:t>There is a national and international trend of underachievement for boys at all levels.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Male and female brains are different and this impacts on their learning</a:t>
            </a:r>
          </a:p>
          <a:p>
            <a:pPr marL="457200" indent="-457200">
              <a:buFont typeface="+mj-lt"/>
              <a:buAutoNum type="arabicPeriod"/>
            </a:pPr>
            <a:r>
              <a:rPr lang="en-NZ" dirty="0" smtClean="0"/>
              <a:t>Ways that technology can help in your teaching:</a:t>
            </a:r>
          </a:p>
          <a:p>
            <a:pPr lvl="2"/>
            <a:r>
              <a:rPr lang="en-NZ" dirty="0" smtClean="0"/>
              <a:t>Grabbing </a:t>
            </a:r>
            <a:r>
              <a:rPr lang="en-NZ" dirty="0"/>
              <a:t>attention/ engagement</a:t>
            </a:r>
          </a:p>
          <a:p>
            <a:pPr lvl="2"/>
            <a:r>
              <a:rPr lang="en-NZ" dirty="0"/>
              <a:t>Teaching Tasks</a:t>
            </a:r>
          </a:p>
          <a:p>
            <a:pPr lvl="2"/>
            <a:r>
              <a:rPr lang="en-NZ" dirty="0"/>
              <a:t>Collaboration</a:t>
            </a:r>
          </a:p>
          <a:p>
            <a:pPr lvl="2"/>
            <a:r>
              <a:rPr lang="en-NZ" dirty="0"/>
              <a:t>Modelling best practice</a:t>
            </a:r>
          </a:p>
          <a:p>
            <a:pPr lvl="2"/>
            <a:r>
              <a:rPr lang="en-NZ" dirty="0"/>
              <a:t>Feedback</a:t>
            </a:r>
          </a:p>
          <a:p>
            <a:pPr lvl="2"/>
            <a:r>
              <a:rPr lang="en-NZ" dirty="0"/>
              <a:t>Presentation / Assessments</a:t>
            </a:r>
          </a:p>
          <a:p>
            <a:pPr lvl="2"/>
            <a:r>
              <a:rPr lang="en-NZ" dirty="0" smtClean="0"/>
              <a:t>Revision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4924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Overview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sz="2800" dirty="0"/>
              <a:t>Introduce boys’ education as an issue of concern, internationally and nationally.</a:t>
            </a:r>
          </a:p>
          <a:p>
            <a:r>
              <a:rPr lang="en-NZ" sz="2800" dirty="0"/>
              <a:t>Briefly explain why there are gender differences in learning.</a:t>
            </a:r>
          </a:p>
          <a:p>
            <a:r>
              <a:rPr lang="en-NZ" sz="2800" dirty="0"/>
              <a:t>Outline practical strategies </a:t>
            </a:r>
            <a:r>
              <a:rPr lang="en-NZ" sz="2800" dirty="0" smtClean="0"/>
              <a:t>using technology that </a:t>
            </a:r>
            <a:r>
              <a:rPr lang="en-NZ" sz="2800" dirty="0"/>
              <a:t>work for boys in the classroom.</a:t>
            </a:r>
          </a:p>
          <a:p>
            <a:endParaRPr lang="en-NZ" sz="2800" dirty="0"/>
          </a:p>
        </p:txBody>
      </p:sp>
    </p:spTree>
    <p:extLst>
      <p:ext uri="{BB962C8B-B14F-4D97-AF65-F5344CB8AC3E}">
        <p14:creationId xmlns:p14="http://schemas.microsoft.com/office/powerpoint/2010/main" val="280800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Is technology the only way?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916834"/>
            <a:ext cx="5472608" cy="4343340"/>
          </a:xfrm>
        </p:spPr>
      </p:pic>
    </p:spTree>
    <p:extLst>
      <p:ext uri="{BB962C8B-B14F-4D97-AF65-F5344CB8AC3E}">
        <p14:creationId xmlns:p14="http://schemas.microsoft.com/office/powerpoint/2010/main" val="24794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Contact details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Alison Derbyshire</a:t>
            </a:r>
          </a:p>
          <a:p>
            <a:pPr lvl="1"/>
            <a:r>
              <a:rPr lang="en-NZ" dirty="0" smtClean="0"/>
              <a:t>Saint </a:t>
            </a:r>
            <a:r>
              <a:rPr lang="en-NZ" dirty="0" err="1" smtClean="0"/>
              <a:t>Kentigern</a:t>
            </a:r>
            <a:r>
              <a:rPr lang="en-NZ" dirty="0" smtClean="0"/>
              <a:t> College, Auckland</a:t>
            </a:r>
          </a:p>
          <a:p>
            <a:pPr lvl="1"/>
            <a:r>
              <a:rPr lang="en-NZ" dirty="0" smtClean="0">
                <a:hlinkClick r:id="rId2"/>
              </a:rPr>
              <a:t>derbyshirea@skc.school.nz</a:t>
            </a:r>
            <a:endParaRPr lang="en-NZ" dirty="0" smtClean="0"/>
          </a:p>
          <a:p>
            <a:endParaRPr lang="en-NZ" dirty="0"/>
          </a:p>
          <a:p>
            <a:r>
              <a:rPr lang="en-NZ" dirty="0" smtClean="0"/>
              <a:t>Nicola Jacobsen</a:t>
            </a:r>
          </a:p>
          <a:p>
            <a:pPr lvl="1"/>
            <a:r>
              <a:rPr lang="en-NZ" dirty="0" smtClean="0"/>
              <a:t>Botany Downs Secondary College, Auckland</a:t>
            </a:r>
          </a:p>
          <a:p>
            <a:pPr lvl="1"/>
            <a:r>
              <a:rPr lang="en-NZ" dirty="0" smtClean="0">
                <a:hlinkClick r:id="rId3"/>
              </a:rPr>
              <a:t>n.jacobsen@bdsc.school.nz</a:t>
            </a:r>
            <a:r>
              <a:rPr lang="en-NZ" dirty="0" smtClean="0"/>
              <a:t> 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75259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Is there a gender difference?</a:t>
            </a:r>
            <a:endParaRPr lang="en-NZ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en-NZ" dirty="0"/>
          </a:p>
        </p:txBody>
      </p:sp>
      <p:pic>
        <p:nvPicPr>
          <p:cNvPr id="1027" name="Picture 3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" t="16230" r="84408" b="74899"/>
          <a:stretch/>
        </p:blipFill>
        <p:spPr bwMode="auto">
          <a:xfrm>
            <a:off x="2483768" y="2924944"/>
            <a:ext cx="3902284" cy="1612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86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Boys’ Education as an Issue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844824"/>
            <a:ext cx="6552728" cy="4176464"/>
          </a:xfrm>
        </p:spPr>
        <p:txBody>
          <a:bodyPr>
            <a:normAutofit fontScale="85000" lnSpcReduction="20000"/>
          </a:bodyPr>
          <a:lstStyle/>
          <a:p>
            <a:pPr>
              <a:buFont typeface="Wingdings 2"/>
              <a:buChar char=""/>
              <a:defRPr/>
            </a:pPr>
            <a:r>
              <a:rPr lang="en-NZ" dirty="0"/>
              <a:t>International Research</a:t>
            </a:r>
          </a:p>
          <a:p>
            <a:pPr marL="548640" lvl="1">
              <a:buFont typeface="Wingdings"/>
              <a:buChar char=""/>
              <a:defRPr/>
            </a:pPr>
            <a:r>
              <a:rPr lang="en-NZ" dirty="0"/>
              <a:t>Noticeable achievement gap, literacy key concern</a:t>
            </a:r>
          </a:p>
          <a:p>
            <a:pPr marL="548640" lvl="1">
              <a:buFont typeface="Wingdings"/>
              <a:buChar char=""/>
              <a:defRPr/>
            </a:pPr>
            <a:r>
              <a:rPr lang="en-NZ" dirty="0"/>
              <a:t>Educational initiatives in USA, Britain and Australia</a:t>
            </a:r>
          </a:p>
          <a:p>
            <a:pPr marL="548640" lvl="1">
              <a:buFont typeface="Wingdings"/>
              <a:buChar char=""/>
              <a:defRPr/>
            </a:pPr>
            <a:endParaRPr lang="en-NZ" dirty="0"/>
          </a:p>
          <a:p>
            <a:pPr>
              <a:buFont typeface="Wingdings 2"/>
              <a:buChar char=""/>
              <a:defRPr/>
            </a:pPr>
            <a:r>
              <a:rPr lang="en-NZ" dirty="0"/>
              <a:t>National Research</a:t>
            </a:r>
          </a:p>
          <a:p>
            <a:pPr marL="548640" lvl="1">
              <a:buFont typeface="Wingdings"/>
              <a:buChar char=""/>
              <a:defRPr/>
            </a:pPr>
            <a:r>
              <a:rPr lang="en-NZ" dirty="0"/>
              <a:t>Gender gap apparent from entry to primary school to completion of university degrees.</a:t>
            </a:r>
          </a:p>
          <a:p>
            <a:pPr marL="548640" lvl="1">
              <a:buFont typeface="Wingdings"/>
              <a:buChar char=""/>
              <a:defRPr/>
            </a:pPr>
            <a:r>
              <a:rPr lang="en-NZ" dirty="0"/>
              <a:t>Clear gender gap in NCEA achievement and endorsements</a:t>
            </a:r>
          </a:p>
          <a:p>
            <a:pPr lvl="1">
              <a:defRPr/>
            </a:pPr>
            <a:r>
              <a:rPr lang="en-NZ" dirty="0"/>
              <a:t>Male students are </a:t>
            </a:r>
          </a:p>
          <a:p>
            <a:pPr lvl="2">
              <a:defRPr/>
            </a:pPr>
            <a:r>
              <a:rPr lang="en-NZ" dirty="0"/>
              <a:t>more than twice as likely to be given a  suspension</a:t>
            </a:r>
          </a:p>
          <a:p>
            <a:pPr lvl="2">
              <a:defRPr/>
            </a:pPr>
            <a:r>
              <a:rPr lang="en-NZ" dirty="0"/>
              <a:t>three times more likely to be excluded or expelled </a:t>
            </a:r>
          </a:p>
          <a:p>
            <a:pPr lvl="2">
              <a:defRPr/>
            </a:pPr>
            <a:r>
              <a:rPr lang="en-NZ" dirty="0"/>
              <a:t>more likely to be granted an early leaving exemption</a:t>
            </a:r>
          </a:p>
          <a:p>
            <a:pPr lvl="2">
              <a:defRPr/>
            </a:pPr>
            <a:r>
              <a:rPr lang="en-NZ" dirty="0"/>
              <a:t>less likely to stay at school until the age of 17.5 than female students.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79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2007 NCEA Results by Gender and Year Level</a:t>
            </a:r>
            <a:endParaRPr lang="en-N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26812" t="19615" r="20453" b="28741"/>
          <a:stretch>
            <a:fillRect/>
          </a:stretch>
        </p:blipFill>
        <p:spPr bwMode="auto">
          <a:xfrm>
            <a:off x="571476" y="1500177"/>
            <a:ext cx="7994013" cy="489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71472" y="6357959"/>
            <a:ext cx="821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Source: Boys’ Education: Good Practice in Secondary Schools, ERO, July 2008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97884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NZ" dirty="0" smtClean="0"/>
              <a:t>2008 NCEA Results by Gender and Year Level</a:t>
            </a:r>
            <a:endParaRPr lang="en-NZ" dirty="0"/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571504" y="6357939"/>
            <a:ext cx="8215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>
                <a:latin typeface="Georgia" pitchFamily="18" charset="0"/>
              </a:rPr>
              <a:t>Source: NZQA Online Statistics</a:t>
            </a:r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9235" t="32222" r="33150" b="22466"/>
          <a:stretch>
            <a:fillRect/>
          </a:stretch>
        </p:blipFill>
        <p:spPr>
          <a:xfrm>
            <a:off x="179516" y="2056481"/>
            <a:ext cx="8720137" cy="4286251"/>
          </a:xfrm>
          <a:noFill/>
        </p:spPr>
      </p:pic>
    </p:spTree>
    <p:extLst>
      <p:ext uri="{BB962C8B-B14F-4D97-AF65-F5344CB8AC3E}">
        <p14:creationId xmlns:p14="http://schemas.microsoft.com/office/powerpoint/2010/main" val="304846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9" t="14500" r="21218" b="14962"/>
          <a:stretch/>
        </p:blipFill>
        <p:spPr bwMode="auto">
          <a:xfrm>
            <a:off x="467544" y="943899"/>
            <a:ext cx="8288594" cy="575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51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Premier Scholarship Winners </a:t>
            </a:r>
            <a:br>
              <a:rPr lang="en-NZ" dirty="0" smtClean="0"/>
            </a:br>
            <a:r>
              <a:rPr lang="en-NZ" dirty="0" smtClean="0"/>
              <a:t>2005 - 2010</a:t>
            </a:r>
            <a:endParaRPr lang="en-N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1" t="24906" r="34405" b="12399"/>
          <a:stretch/>
        </p:blipFill>
        <p:spPr bwMode="auto">
          <a:xfrm>
            <a:off x="1979715" y="1593274"/>
            <a:ext cx="4893037" cy="4586303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5151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ＭＳ Ｐゴシック" pitchFamily="-65" charset="-128"/>
            <a:cs typeface="ＭＳ Ｐゴシック" pitchFamily="-65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ＭＳ Ｐゴシック" pitchFamily="-65" charset="-128"/>
            <a:cs typeface="ＭＳ Ｐゴシック" pitchFamily="-65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ＭＳ Ｐゴシック" pitchFamily="-65" charset="-128"/>
            <a:cs typeface="ＭＳ Ｐゴシック" pitchFamily="-65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ＭＳ Ｐゴシック" pitchFamily="-65" charset="-128"/>
            <a:cs typeface="ＭＳ Ｐゴシック" pitchFamily="-65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217</TotalTime>
  <Words>710</Words>
  <Application>Microsoft Office PowerPoint</Application>
  <PresentationFormat>On-screen Show (4:3)</PresentationFormat>
  <Paragraphs>152</Paragraphs>
  <Slides>31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Pushpin</vt:lpstr>
      <vt:lpstr>Blank Presentation</vt:lpstr>
      <vt:lpstr>1_Blank Presentation</vt:lpstr>
      <vt:lpstr>PowerPoint Presentation</vt:lpstr>
      <vt:lpstr>PowerPoint Presentation</vt:lpstr>
      <vt:lpstr>Overview</vt:lpstr>
      <vt:lpstr>Is there a gender difference?</vt:lpstr>
      <vt:lpstr>Boys’ Education as an Issue</vt:lpstr>
      <vt:lpstr>2007 NCEA Results by Gender and Year Level</vt:lpstr>
      <vt:lpstr>2008 NCEA Results by Gender and Year Level</vt:lpstr>
      <vt:lpstr>PowerPoint Presentation</vt:lpstr>
      <vt:lpstr>Premier Scholarship Winners  2005 - 2010</vt:lpstr>
      <vt:lpstr> "And thus, dear students, we have arrived at the formula for understanding women." </vt:lpstr>
      <vt:lpstr>Why are there differences?</vt:lpstr>
      <vt:lpstr>Take 5 </vt:lpstr>
      <vt:lpstr>How can technology be used?</vt:lpstr>
      <vt:lpstr>1.  Attention and Engagement</vt:lpstr>
      <vt:lpstr>2. Teaching Tasks</vt:lpstr>
      <vt:lpstr>Interactive Classroom</vt:lpstr>
      <vt:lpstr>Quick Poll</vt:lpstr>
      <vt:lpstr>Highlighting Points</vt:lpstr>
      <vt:lpstr>2. Teaching Tasks</vt:lpstr>
      <vt:lpstr>3.  Collaboration</vt:lpstr>
      <vt:lpstr>Sky Drive – Home Page</vt:lpstr>
      <vt:lpstr>One Note -  Student Work</vt:lpstr>
      <vt:lpstr>4.  Modelling best practice</vt:lpstr>
      <vt:lpstr>5. Feedback </vt:lpstr>
      <vt:lpstr>PowerPoint Presentation</vt:lpstr>
      <vt:lpstr>Tracking changes on Word</vt:lpstr>
      <vt:lpstr>6.  Presentation / Assessment</vt:lpstr>
      <vt:lpstr>7.  Revision</vt:lpstr>
      <vt:lpstr>Revision and Review</vt:lpstr>
      <vt:lpstr>Is technology the only way?</vt:lpstr>
      <vt:lpstr>Contact details</vt:lpstr>
    </vt:vector>
  </TitlesOfParts>
  <Company>Saint Kentigern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there a gender difference?</dc:title>
  <dc:creator>Student</dc:creator>
  <cp:lastModifiedBy>Lyn Martin</cp:lastModifiedBy>
  <cp:revision>28</cp:revision>
  <dcterms:created xsi:type="dcterms:W3CDTF">2011-10-18T09:49:43Z</dcterms:created>
  <dcterms:modified xsi:type="dcterms:W3CDTF">2011-11-24T22:59:02Z</dcterms:modified>
</cp:coreProperties>
</file>