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vml" ContentType="application/vnd.openxmlformats-officedocument.vmlDrawing"/>
  <Default Extension="gif" ContentType="image/gif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74" r:id="rId4"/>
    <p:sldId id="261" r:id="rId5"/>
    <p:sldId id="275" r:id="rId6"/>
    <p:sldId id="263" r:id="rId7"/>
    <p:sldId id="276" r:id="rId8"/>
    <p:sldId id="257" r:id="rId9"/>
    <p:sldId id="279" r:id="rId10"/>
    <p:sldId id="260" r:id="rId11"/>
    <p:sldId id="277" r:id="rId12"/>
    <p:sldId id="273" r:id="rId13"/>
    <p:sldId id="264" r:id="rId14"/>
    <p:sldId id="265" r:id="rId15"/>
    <p:sldId id="278" r:id="rId16"/>
    <p:sldId id="267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B18C9-F63A-4F37-AC62-317114F79558}" type="datetimeFigureOut">
              <a:rPr lang="en-NZ" smtClean="0"/>
              <a:t>3/03/2015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54CE0-BEBB-43DB-BC86-44AE1FB08266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7800452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B18C9-F63A-4F37-AC62-317114F79558}" type="datetimeFigureOut">
              <a:rPr lang="en-NZ" smtClean="0"/>
              <a:t>3/03/2015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54CE0-BEBB-43DB-BC86-44AE1FB08266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1093155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B18C9-F63A-4F37-AC62-317114F79558}" type="datetimeFigureOut">
              <a:rPr lang="en-NZ" smtClean="0"/>
              <a:t>3/03/2015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54CE0-BEBB-43DB-BC86-44AE1FB08266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3391890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B18C9-F63A-4F37-AC62-317114F79558}" type="datetimeFigureOut">
              <a:rPr lang="en-NZ" smtClean="0"/>
              <a:t>3/03/2015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54CE0-BEBB-43DB-BC86-44AE1FB08266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752254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B18C9-F63A-4F37-AC62-317114F79558}" type="datetimeFigureOut">
              <a:rPr lang="en-NZ" smtClean="0"/>
              <a:t>3/03/2015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54CE0-BEBB-43DB-BC86-44AE1FB08266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0730177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B18C9-F63A-4F37-AC62-317114F79558}" type="datetimeFigureOut">
              <a:rPr lang="en-NZ" smtClean="0"/>
              <a:t>3/03/2015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54CE0-BEBB-43DB-BC86-44AE1FB08266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951447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B18C9-F63A-4F37-AC62-317114F79558}" type="datetimeFigureOut">
              <a:rPr lang="en-NZ" smtClean="0"/>
              <a:t>3/03/2015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54CE0-BEBB-43DB-BC86-44AE1FB08266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3813850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B18C9-F63A-4F37-AC62-317114F79558}" type="datetimeFigureOut">
              <a:rPr lang="en-NZ" smtClean="0"/>
              <a:t>3/03/2015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54CE0-BEBB-43DB-BC86-44AE1FB08266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3737670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B18C9-F63A-4F37-AC62-317114F79558}" type="datetimeFigureOut">
              <a:rPr lang="en-NZ" smtClean="0"/>
              <a:t>3/03/2015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54CE0-BEBB-43DB-BC86-44AE1FB08266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6271710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B18C9-F63A-4F37-AC62-317114F79558}" type="datetimeFigureOut">
              <a:rPr lang="en-NZ" smtClean="0"/>
              <a:t>3/03/2015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54CE0-BEBB-43DB-BC86-44AE1FB08266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0622070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B18C9-F63A-4F37-AC62-317114F79558}" type="datetimeFigureOut">
              <a:rPr lang="en-NZ" smtClean="0"/>
              <a:t>3/03/2015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54CE0-BEBB-43DB-BC86-44AE1FB08266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9170898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11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4B18C9-F63A-4F37-AC62-317114F79558}" type="datetimeFigureOut">
              <a:rPr lang="en-NZ" smtClean="0"/>
              <a:t>3/03/2015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D54CE0-BEBB-43DB-BC86-44AE1FB08266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577567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g"/><Relationship Id="rId3" Type="http://schemas.openxmlformats.org/officeDocument/2006/relationships/image" Target="../media/image22.jpg"/><Relationship Id="rId7" Type="http://schemas.openxmlformats.org/officeDocument/2006/relationships/image" Target="../media/image25.png"/><Relationship Id="rId2" Type="http://schemas.openxmlformats.org/officeDocument/2006/relationships/hyperlink" Target="https://www.pond.co.nz/#/catalogue/1/all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vln.school.nz/groups/all" TargetMode="External"/><Relationship Id="rId5" Type="http://schemas.openxmlformats.org/officeDocument/2006/relationships/image" Target="../media/image24.png"/><Relationship Id="rId4" Type="http://schemas.openxmlformats.org/officeDocument/2006/relationships/image" Target="../media/image23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5.png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2.png"/><Relationship Id="rId4" Type="http://schemas.openxmlformats.org/officeDocument/2006/relationships/hyperlink" Target="http://www.elearning.tki.org.nz/Teachin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lynm\Desktop\ICT%20Staff%20Meeting\eLPF%20REVISED%20VERSION_Jan2014%20(1).docx" TargetMode="Externa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hyperlink" Target="file:///\\wbs-dc1\lessons\Curriculum\ICT\eLearning%20Framework" TargetMode="External"/><Relationship Id="rId5" Type="http://schemas.openxmlformats.org/officeDocument/2006/relationships/hyperlink" Target="file:///C:\Users\lynm\Desktop\ICT%20Staff%20Meeting" TargetMode="External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2.pn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hyperlink" Target="http://www.hectorsworld.com/island/index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g"/><Relationship Id="rId5" Type="http://schemas.openxmlformats.org/officeDocument/2006/relationships/hyperlink" Target="http://www.netbasics.org.nz/" TargetMode="External"/><Relationship Id="rId4" Type="http://schemas.openxmlformats.org/officeDocument/2006/relationships/hyperlink" Target="http://www.netsafe.org.nz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xplosion 2 3"/>
          <p:cNvSpPr/>
          <p:nvPr/>
        </p:nvSpPr>
        <p:spPr>
          <a:xfrm>
            <a:off x="-1332656" y="-531440"/>
            <a:ext cx="12169352" cy="6336704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NZ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“Computers </a:t>
            </a:r>
            <a:r>
              <a:rPr lang="en-NZ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are useless. They can only give you </a:t>
            </a:r>
            <a:r>
              <a:rPr lang="en-NZ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answers”. </a:t>
            </a:r>
            <a:r>
              <a:rPr lang="en-NZ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-- Pablo Picasso</a:t>
            </a:r>
          </a:p>
        </p:txBody>
      </p:sp>
    </p:spTree>
    <p:extLst>
      <p:ext uri="{BB962C8B-B14F-4D97-AF65-F5344CB8AC3E}">
        <p14:creationId xmlns:p14="http://schemas.microsoft.com/office/powerpoint/2010/main" val="3276475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i-NZ" dirty="0" smtClean="0"/>
              <a:t>Calendar Bookings</a:t>
            </a:r>
            <a:endParaRPr lang="en-NZ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623575"/>
            <a:ext cx="6002348" cy="3376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19516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71709"/>
            <a:ext cx="8793562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mi-NZ" sz="2800" dirty="0" smtClean="0"/>
              <a:t>All Teachers and support staff have accounts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mi-NZ" sz="2800" dirty="0" smtClean="0"/>
              <a:t>Use a Chrome Browser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mi-NZ" sz="2800" dirty="0" smtClean="0"/>
              <a:t>Class room Accounts r**@westbrook.school.nz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mi-NZ" sz="2800" dirty="0" smtClean="0"/>
              <a:t>Opening Drive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mi-NZ" sz="2800" dirty="0" smtClean="0"/>
              <a:t>Incomming has been changed back to </a:t>
            </a:r>
            <a:r>
              <a:rPr lang="mi-NZ" sz="3200" dirty="0" smtClean="0">
                <a:solidFill>
                  <a:srgbClr val="FF0000"/>
                </a:solidFill>
              </a:rPr>
              <a:t>Shared with Me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mi-NZ" sz="3200" dirty="0" smtClean="0"/>
              <a:t>Move to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mi-NZ" sz="2800" dirty="0" smtClean="0"/>
              <a:t>Sharing  Sending emails to groups</a:t>
            </a:r>
            <a:endParaRPr lang="en-NZ" sz="2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21095"/>
            <a:ext cx="2800350" cy="16287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1766491"/>
            <a:ext cx="783530" cy="783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772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32656"/>
            <a:ext cx="8760502" cy="6201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9331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48680"/>
            <a:ext cx="3928301" cy="244827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7" y="4365104"/>
            <a:ext cx="3473263" cy="194502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23527" y="764704"/>
            <a:ext cx="3928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i-NZ" dirty="0" smtClean="0">
                <a:solidFill>
                  <a:srgbClr val="FFFF00"/>
                </a:solidFill>
              </a:rPr>
              <a:t>Pond –The Network for learning Portal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2244080"/>
            <a:ext cx="3845649" cy="2481064"/>
          </a:xfrm>
          <a:prstGeom prst="rect">
            <a:avLst/>
          </a:prstGeom>
        </p:spPr>
      </p:pic>
      <p:pic>
        <p:nvPicPr>
          <p:cNvPr id="5" name="Picture 4">
            <a:hlinkClick r:id="rId6"/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260648"/>
            <a:ext cx="2507740" cy="211486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1965" y="4725144"/>
            <a:ext cx="2508160" cy="1982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589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971600" y="1193353"/>
            <a:ext cx="4464496" cy="5400600"/>
            <a:chOff x="323528" y="1988840"/>
            <a:chExt cx="4464496" cy="5400600"/>
          </a:xfrm>
        </p:grpSpPr>
        <p:sp>
          <p:nvSpPr>
            <p:cNvPr id="11" name="6-Point Star 10"/>
            <p:cNvSpPr/>
            <p:nvPr/>
          </p:nvSpPr>
          <p:spPr>
            <a:xfrm>
              <a:off x="323528" y="1988840"/>
              <a:ext cx="4464496" cy="5400600"/>
            </a:xfrm>
            <a:prstGeom prst="star6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pic>
          <p:nvPicPr>
            <p:cNvPr id="3" name="Picture 2"/>
            <p:cNvPicPr>
              <a:picLocks noChangeAspect="1"/>
            </p:cNvPicPr>
            <p:nvPr/>
          </p:nvPicPr>
          <p:blipFill rotWithShape="1">
            <a:blip r:embed="rId2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346"/>
            <a:stretch/>
          </p:blipFill>
          <p:spPr>
            <a:xfrm>
              <a:off x="1763688" y="3105896"/>
              <a:ext cx="2232248" cy="316648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6" name="TextBox 5"/>
          <p:cNvSpPr txBox="1"/>
          <p:nvPr/>
        </p:nvSpPr>
        <p:spPr>
          <a:xfrm>
            <a:off x="395536" y="476672"/>
            <a:ext cx="66967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i-NZ" sz="2400" dirty="0" smtClean="0"/>
              <a:t>New Chairs will be arriving sometime this week.</a:t>
            </a:r>
            <a:endParaRPr lang="en-NZ" sz="2400" dirty="0"/>
          </a:p>
        </p:txBody>
      </p:sp>
      <p:sp>
        <p:nvSpPr>
          <p:cNvPr id="9" name="Rectangle 8"/>
          <p:cNvSpPr/>
          <p:nvPr/>
        </p:nvSpPr>
        <p:spPr>
          <a:xfrm>
            <a:off x="5404994" y="5526799"/>
            <a:ext cx="35638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mi-NZ" dirty="0" smtClean="0"/>
              <a:t>Old Chairs that are not broken will be available to teachers for classroom use.</a:t>
            </a:r>
            <a:endParaRPr lang="en-NZ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360468">
            <a:off x="5728487" y="1593675"/>
            <a:ext cx="3429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4566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988840"/>
            <a:ext cx="3352999" cy="223126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1661" y="2132856"/>
            <a:ext cx="4328661" cy="256183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865946" y="4932111"/>
            <a:ext cx="3384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i-NZ" dirty="0" smtClean="0"/>
              <a:t>Maybe it’s time to look at your classroom blog</a:t>
            </a:r>
            <a:endParaRPr lang="en-NZ" dirty="0"/>
          </a:p>
        </p:txBody>
      </p:sp>
      <p:sp>
        <p:nvSpPr>
          <p:cNvPr id="8" name="TextBox 7"/>
          <p:cNvSpPr txBox="1"/>
          <p:nvPr/>
        </p:nvSpPr>
        <p:spPr>
          <a:xfrm>
            <a:off x="395535" y="4984105"/>
            <a:ext cx="33529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i-NZ" dirty="0" smtClean="0"/>
              <a:t>Have you intergrated SOLO into your teaching and learning this year?</a:t>
            </a:r>
            <a:endParaRPr lang="en-NZ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88908"/>
            <a:ext cx="6480720" cy="1799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47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692696"/>
            <a:ext cx="2616291" cy="172819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95027">
            <a:off x="5796136" y="908720"/>
            <a:ext cx="2474779" cy="176769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707645"/>
            <a:ext cx="3888432" cy="75546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86349">
            <a:off x="5154450" y="3968902"/>
            <a:ext cx="2831850" cy="147748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364088" y="5370559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i-NZ" dirty="0" smtClean="0"/>
              <a:t>Rochelle</a:t>
            </a:r>
            <a:endParaRPr lang="en-NZ" dirty="0"/>
          </a:p>
        </p:txBody>
      </p:sp>
      <p:sp>
        <p:nvSpPr>
          <p:cNvPr id="8" name="Rectangle 7"/>
          <p:cNvSpPr/>
          <p:nvPr/>
        </p:nvSpPr>
        <p:spPr>
          <a:xfrm>
            <a:off x="864670" y="2875002"/>
            <a:ext cx="241118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mi-NZ" dirty="0" smtClean="0"/>
              <a:t>Callum</a:t>
            </a:r>
            <a:endParaRPr lang="en-NZ" dirty="0"/>
          </a:p>
        </p:txBody>
      </p:sp>
      <p:sp>
        <p:nvSpPr>
          <p:cNvPr id="9" name="Rectangle 8"/>
          <p:cNvSpPr/>
          <p:nvPr/>
        </p:nvSpPr>
        <p:spPr>
          <a:xfrm>
            <a:off x="611560" y="5555225"/>
            <a:ext cx="16080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mi-NZ" dirty="0" smtClean="0"/>
              <a:t>Jackie and Pam</a:t>
            </a:r>
            <a:endParaRPr lang="en-NZ" dirty="0"/>
          </a:p>
        </p:txBody>
      </p:sp>
      <p:sp>
        <p:nvSpPr>
          <p:cNvPr id="10" name="Rectangle 9"/>
          <p:cNvSpPr/>
          <p:nvPr/>
        </p:nvSpPr>
        <p:spPr>
          <a:xfrm>
            <a:off x="6050499" y="2722463"/>
            <a:ext cx="4995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mi-NZ" dirty="0" smtClean="0"/>
              <a:t>Lyn</a:t>
            </a:r>
            <a:endParaRPr lang="en-NZ" dirty="0"/>
          </a:p>
        </p:txBody>
      </p:sp>
      <p:pic>
        <p:nvPicPr>
          <p:cNvPr id="11" name="MS900074799[1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4121950" y="2870938"/>
            <a:ext cx="244475" cy="244475"/>
          </a:xfrm>
          <a:prstGeom prst="rect">
            <a:avLst/>
          </a:prstGeom>
        </p:spPr>
      </p:pic>
      <p:sp>
        <p:nvSpPr>
          <p:cNvPr id="12" name="Oval 11"/>
          <p:cNvSpPr/>
          <p:nvPr/>
        </p:nvSpPr>
        <p:spPr>
          <a:xfrm>
            <a:off x="3185846" y="2078850"/>
            <a:ext cx="2052228" cy="2052228"/>
          </a:xfrm>
          <a:prstGeom prst="ellipse">
            <a:avLst/>
          </a:prstGeom>
          <a:solidFill>
            <a:srgbClr val="FFFF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" name="Oval 12"/>
          <p:cNvSpPr/>
          <p:nvPr/>
        </p:nvSpPr>
        <p:spPr>
          <a:xfrm>
            <a:off x="3185846" y="2078850"/>
            <a:ext cx="2052228" cy="2052228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00206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596115" y="2798058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i-NZ" sz="2800" b="1" dirty="0" smtClean="0">
                <a:solidFill>
                  <a:schemeClr val="bg2">
                    <a:lumMod val="10000"/>
                  </a:schemeClr>
                </a:solidFill>
              </a:rPr>
              <a:t>15mins</a:t>
            </a:r>
            <a:endParaRPr lang="en-NZ" sz="2800" b="1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5062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9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900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178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3434" y="1124744"/>
            <a:ext cx="81724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NZ" sz="2400" dirty="0" smtClean="0"/>
              <a:t>The </a:t>
            </a:r>
            <a:r>
              <a:rPr lang="en-NZ" sz="2400" dirty="0"/>
              <a:t>Ministry of Education defines e-Learning as learning that is enabled or supported with the use of information and communication technologies (ICT).</a:t>
            </a:r>
          </a:p>
          <a:p>
            <a:r>
              <a:rPr lang="en-NZ" sz="2400" dirty="0"/>
              <a:t>e-Learning typically involves some form of interactivity, including online interaction between the learner and their teacher or peers. e-Learning opportunities are usually accessed via the Internet and its associated tools and software. However e-Learning is evolving to include an increasing use of a wide and diverse range of other technologies and tools. These include video and audio conferencing, mobile phones, data projectors, digital cameras, global positioning systems and interactive whiteboards.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195736" y="6390620"/>
            <a:ext cx="5688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i-NZ" dirty="0" smtClean="0">
                <a:hlinkClick r:id="rId4"/>
              </a:rPr>
              <a:t>www.elearning.tki.org.nz/Teaching</a:t>
            </a:r>
            <a:endParaRPr lang="en-NZ" dirty="0"/>
          </a:p>
        </p:txBody>
      </p:sp>
      <p:sp>
        <p:nvSpPr>
          <p:cNvPr id="5" name="Rectangle 4"/>
          <p:cNvSpPr/>
          <p:nvPr/>
        </p:nvSpPr>
        <p:spPr>
          <a:xfrm>
            <a:off x="1597274" y="79457"/>
            <a:ext cx="576472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NZ" sz="5400" dirty="0">
                <a:solidFill>
                  <a:schemeClr val="tx2"/>
                </a:solidFill>
              </a:rPr>
              <a:t>What is e-Learning?</a:t>
            </a:r>
          </a:p>
        </p:txBody>
      </p:sp>
      <p:pic>
        <p:nvPicPr>
          <p:cNvPr id="13" name="MS900388269[1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4499993" y="5841268"/>
            <a:ext cx="144016" cy="144016"/>
          </a:xfrm>
          <a:prstGeom prst="rect">
            <a:avLst/>
          </a:prstGeom>
        </p:spPr>
      </p:pic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008063" y="5800725"/>
            <a:ext cx="6659562" cy="252413"/>
          </a:xfrm>
          <a:prstGeom prst="rect">
            <a:avLst/>
          </a:prstGeom>
          <a:gradFill rotWithShape="1">
            <a:gsLst>
              <a:gs pos="0">
                <a:srgbClr val="FFFF66"/>
              </a:gs>
              <a:gs pos="100000">
                <a:srgbClr val="FF3300"/>
              </a:gs>
            </a:gsLst>
            <a:lin ang="0" scaled="1"/>
          </a:gradFill>
          <a:ln w="285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008063" y="5800725"/>
            <a:ext cx="6659562" cy="252413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4" name="TextBox 3"/>
          <p:cNvSpPr txBox="1"/>
          <p:nvPr/>
        </p:nvSpPr>
        <p:spPr>
          <a:xfrm>
            <a:off x="7884368" y="5656602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i-NZ" dirty="0" smtClean="0"/>
              <a:t>5 mins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3924744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7048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2" grpId="0"/>
      <p:bldP spid="3" grpId="0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11560" y="260648"/>
            <a:ext cx="781502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NZ" sz="5400" dirty="0" smtClean="0">
                <a:solidFill>
                  <a:schemeClr val="tx2"/>
                </a:solidFill>
              </a:rPr>
              <a:t>The eLearning Framework?</a:t>
            </a:r>
            <a:endParaRPr lang="en-NZ" sz="5400" dirty="0">
              <a:solidFill>
                <a:schemeClr val="tx2"/>
              </a:solidFill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595521"/>
              </p:ext>
            </p:extLst>
          </p:nvPr>
        </p:nvGraphicFramePr>
        <p:xfrm>
          <a:off x="899592" y="1183978"/>
          <a:ext cx="6984776" cy="46931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4" name="Document" r:id="rId3" imgW="9671992" imgH="6499727" progId="Word.Document.12">
                  <p:link updateAutomatic="1"/>
                </p:oleObj>
              </mc:Choice>
              <mc:Fallback>
                <p:oleObj name="Document" r:id="rId3" imgW="9671992" imgH="6499727" progId="Word.Documen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99592" y="1183978"/>
                        <a:ext cx="6984776" cy="46931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458732" y="6205954"/>
            <a:ext cx="6120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i-NZ" dirty="0" smtClean="0">
                <a:hlinkClick r:id="rId5" action="ppaction://hlinkfile"/>
              </a:rPr>
              <a:t>What Phases has  Westbrook School achieved?</a:t>
            </a:r>
            <a:endParaRPr lang="en-NZ" dirty="0"/>
          </a:p>
        </p:txBody>
      </p:sp>
      <p:sp>
        <p:nvSpPr>
          <p:cNvPr id="2" name="TextBox 1"/>
          <p:cNvSpPr txBox="1"/>
          <p:nvPr/>
        </p:nvSpPr>
        <p:spPr>
          <a:xfrm>
            <a:off x="6660232" y="1183978"/>
            <a:ext cx="23148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mi-NZ" sz="1400" dirty="0" smtClean="0"/>
              <a:t>Click</a:t>
            </a:r>
            <a:r>
              <a:rPr lang="mi-NZ" sz="1400" dirty="0" smtClean="0">
                <a:hlinkClick r:id="rId6" action="ppaction://hlinkfile"/>
              </a:rPr>
              <a:t> here </a:t>
            </a:r>
            <a:r>
              <a:rPr lang="mi-NZ" sz="1400" dirty="0" smtClean="0"/>
              <a:t>for a copy of the eLearning frame work</a:t>
            </a:r>
            <a:endParaRPr lang="en-NZ" sz="1400" dirty="0"/>
          </a:p>
        </p:txBody>
      </p:sp>
    </p:spTree>
    <p:extLst>
      <p:ext uri="{BB962C8B-B14F-4D97-AF65-F5344CB8AC3E}">
        <p14:creationId xmlns:p14="http://schemas.microsoft.com/office/powerpoint/2010/main" val="2678590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eacherTube - The 6 Phases of Teaching.flv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71600" y="620688"/>
            <a:ext cx="7027830" cy="527087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971600" y="6165304"/>
            <a:ext cx="74168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i-NZ" dirty="0" smtClean="0"/>
              <a:t>Thanks Karen for sharing this with me after you attended Educamp.</a:t>
            </a:r>
            <a:endParaRPr lang="en-NZ" dirty="0"/>
          </a:p>
        </p:txBody>
      </p:sp>
      <p:sp>
        <p:nvSpPr>
          <p:cNvPr id="5" name="TextBox 4"/>
          <p:cNvSpPr txBox="1"/>
          <p:nvPr/>
        </p:nvSpPr>
        <p:spPr>
          <a:xfrm>
            <a:off x="395536" y="116632"/>
            <a:ext cx="7992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mi-NZ" dirty="0" smtClean="0"/>
              <a:t>What Phases has  Westbrook School achieved in Teaching this Term?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587915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34550" y="161345"/>
            <a:ext cx="6055184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NZ" sz="4000" dirty="0" smtClean="0">
                <a:solidFill>
                  <a:schemeClr val="tx2"/>
                </a:solidFill>
              </a:rPr>
              <a:t>What is  your Team Goal?</a:t>
            </a:r>
          </a:p>
          <a:p>
            <a:pPr algn="ctr"/>
            <a:r>
              <a:rPr lang="mi-NZ" sz="4000" dirty="0" smtClean="0">
                <a:solidFill>
                  <a:schemeClr val="tx2"/>
                </a:solidFill>
              </a:rPr>
              <a:t>What is your Personal goal? </a:t>
            </a:r>
            <a:endParaRPr lang="en-NZ" sz="4000" dirty="0">
              <a:solidFill>
                <a:schemeClr val="tx2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8845" y="1988840"/>
            <a:ext cx="5976664" cy="396304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045009" y="2132856"/>
            <a:ext cx="30243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mi-NZ" sz="4800" dirty="0" smtClean="0">
                <a:solidFill>
                  <a:srgbClr val="FFFF00"/>
                </a:solidFill>
              </a:rPr>
              <a:t>2015</a:t>
            </a:r>
            <a:endParaRPr lang="en-NZ" sz="4800" dirty="0">
              <a:solidFill>
                <a:srgbClr val="FFFF00"/>
              </a:solidFill>
            </a:endParaRPr>
          </a:p>
        </p:txBody>
      </p:sp>
      <p:pic>
        <p:nvPicPr>
          <p:cNvPr id="6" name="MS900388269[1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4662142" y="6277855"/>
            <a:ext cx="144016" cy="144016"/>
          </a:xfrm>
          <a:prstGeom prst="rect">
            <a:avLst/>
          </a:prstGeom>
        </p:spPr>
      </p:pic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1170212" y="6237312"/>
            <a:ext cx="6659562" cy="252413"/>
          </a:xfrm>
          <a:prstGeom prst="rect">
            <a:avLst/>
          </a:prstGeom>
          <a:gradFill rotWithShape="1">
            <a:gsLst>
              <a:gs pos="0">
                <a:srgbClr val="FFFF66"/>
              </a:gs>
              <a:gs pos="100000">
                <a:srgbClr val="FF3300"/>
              </a:gs>
            </a:gsLst>
            <a:lin ang="0" scaled="1"/>
          </a:gradFill>
          <a:ln w="285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170212" y="6237312"/>
            <a:ext cx="6659562" cy="252413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3" name="Rectangle 2"/>
          <p:cNvSpPr/>
          <p:nvPr/>
        </p:nvSpPr>
        <p:spPr>
          <a:xfrm>
            <a:off x="8100392" y="6178852"/>
            <a:ext cx="8034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mi-NZ" dirty="0"/>
              <a:t>5 mins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167177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704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051" y="260648"/>
            <a:ext cx="3596640" cy="137769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907" y="1638344"/>
            <a:ext cx="7008492" cy="388843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4265" y="5578489"/>
            <a:ext cx="3533775" cy="129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3040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hlinkClick r:id="rId2"/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71" y="1700808"/>
            <a:ext cx="4286249" cy="40005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43808" y="404663"/>
            <a:ext cx="26642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i-NZ" sz="4400" dirty="0" smtClean="0">
                <a:hlinkClick r:id="rId4"/>
              </a:rPr>
              <a:t>Net Safety</a:t>
            </a:r>
            <a:endParaRPr lang="en-NZ" sz="4400" dirty="0"/>
          </a:p>
        </p:txBody>
      </p:sp>
      <p:pic>
        <p:nvPicPr>
          <p:cNvPr id="5" name="Picture 4">
            <a:hlinkClick r:id="rId5"/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6619" y="2204864"/>
            <a:ext cx="3864209" cy="3610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868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6" name="Picture 6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613"/>
          <a:stretch/>
        </p:blipFill>
        <p:spPr bwMode="auto">
          <a:xfrm>
            <a:off x="323528" y="260648"/>
            <a:ext cx="4320480" cy="5084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5148064" y="3227957"/>
            <a:ext cx="30243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mi-NZ" dirty="0" smtClean="0"/>
              <a:t>Set up Google  mail forwarding</a:t>
            </a:r>
            <a:endParaRPr lang="en-NZ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5663" y="260647"/>
            <a:ext cx="3602154" cy="273152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005663" y="840824"/>
            <a:ext cx="191226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mi-NZ" sz="1400" dirty="0"/>
              <a:t>For email the old postcard rule applies. Nobody else is supposed to read your postcards, but you’d be a fool if you wrote anything private on one.</a:t>
            </a:r>
            <a:endParaRPr lang="en-NZ" sz="1400" dirty="0"/>
          </a:p>
        </p:txBody>
      </p:sp>
      <p:sp>
        <p:nvSpPr>
          <p:cNvPr id="4" name="TextBox 3"/>
          <p:cNvSpPr txBox="1"/>
          <p:nvPr/>
        </p:nvSpPr>
        <p:spPr>
          <a:xfrm>
            <a:off x="323528" y="4725144"/>
            <a:ext cx="43924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i-NZ" sz="1200" dirty="0" smtClean="0"/>
              <a:t>NB Outlook groups will only work when sending from Outlook</a:t>
            </a:r>
          </a:p>
          <a:p>
            <a:r>
              <a:rPr lang="mi-NZ" sz="1200" dirty="0" smtClean="0"/>
              <a:t>Gpoogle Groups will only work when sending from gmail</a:t>
            </a:r>
            <a:endParaRPr lang="en-NZ" sz="12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5542790"/>
            <a:ext cx="7776864" cy="112576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617" t="20991" b="38440"/>
          <a:stretch/>
        </p:blipFill>
        <p:spPr>
          <a:xfrm>
            <a:off x="5069705" y="3914441"/>
            <a:ext cx="1737035" cy="124045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344308" y="4165336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i-NZ" dirty="0" smtClean="0"/>
              <a:t>Settings</a:t>
            </a:r>
            <a:endParaRPr lang="en-NZ" dirty="0"/>
          </a:p>
        </p:txBody>
      </p:sp>
      <p:sp>
        <p:nvSpPr>
          <p:cNvPr id="9" name="Right Arrow 8"/>
          <p:cNvSpPr/>
          <p:nvPr/>
        </p:nvSpPr>
        <p:spPr>
          <a:xfrm>
            <a:off x="6917927" y="4257669"/>
            <a:ext cx="426381" cy="1846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10" name="Down Arrow 9"/>
          <p:cNvSpPr/>
          <p:nvPr/>
        </p:nvSpPr>
        <p:spPr>
          <a:xfrm>
            <a:off x="7740352" y="4534668"/>
            <a:ext cx="216024" cy="9105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874444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71392" y="1536462"/>
            <a:ext cx="54726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i-NZ" dirty="0" smtClean="0"/>
              <a:t>Sending emails to groups in Out Look</a:t>
            </a:r>
            <a:endParaRPr lang="en-NZ" dirty="0"/>
          </a:p>
        </p:txBody>
      </p:sp>
      <p:sp>
        <p:nvSpPr>
          <p:cNvPr id="3" name="Rectangle 2"/>
          <p:cNvSpPr/>
          <p:nvPr/>
        </p:nvSpPr>
        <p:spPr>
          <a:xfrm>
            <a:off x="3995936" y="5873234"/>
            <a:ext cx="39478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mi-NZ" dirty="0"/>
              <a:t>Sending emails to groups in </a:t>
            </a:r>
            <a:r>
              <a:rPr lang="mi-NZ" dirty="0" smtClean="0"/>
              <a:t>Google Mail</a:t>
            </a:r>
            <a:endParaRPr lang="en-NZ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5257800"/>
            <a:ext cx="2857500" cy="16002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225" y="1029494"/>
            <a:ext cx="2609850" cy="17526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6354" y="2514360"/>
            <a:ext cx="3207394" cy="240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9312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1413</TotalTime>
  <Words>351</Words>
  <Application>Microsoft Office PowerPoint</Application>
  <PresentationFormat>On-screen Show (4:3)</PresentationFormat>
  <Paragraphs>41</Paragraphs>
  <Slides>16</Slides>
  <Notes>0</Notes>
  <HiddenSlides>0</HiddenSlides>
  <MMClips>4</MMClips>
  <ScaleCrop>false</ScaleCrop>
  <HeadingPairs>
    <vt:vector size="6" baseType="variant">
      <vt:variant>
        <vt:lpstr>Theme</vt:lpstr>
      </vt:variant>
      <vt:variant>
        <vt:i4>1</vt:i4>
      </vt:variant>
      <vt:variant>
        <vt:lpstr>Links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8" baseType="lpstr">
      <vt:lpstr>Office Theme</vt:lpstr>
      <vt:lpstr>C:\Users\lynm\Desktop\ICT Staff Meeting\eLPF REVISED VERSION_Jan2014 (1).docx</vt:lpstr>
      <vt:lpstr>“Computers are useless. They can only give you answers”. -- Pablo Picasso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Calendar Bookings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Ministry of Education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“Computers are useless. They can only give you answers”. -- Pablo Picasso</dc:title>
  <dc:creator>Lyn Martin</dc:creator>
  <cp:lastModifiedBy>Lyn Martin</cp:lastModifiedBy>
  <cp:revision>58</cp:revision>
  <dcterms:created xsi:type="dcterms:W3CDTF">2015-02-23T20:49:45Z</dcterms:created>
  <dcterms:modified xsi:type="dcterms:W3CDTF">2015-03-03T00:59:45Z</dcterms:modified>
</cp:coreProperties>
</file>